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93" r:id="rId5"/>
    <p:sldId id="296" r:id="rId6"/>
    <p:sldId id="258" r:id="rId7"/>
    <p:sldId id="264" r:id="rId8"/>
    <p:sldId id="266" r:id="rId9"/>
    <p:sldId id="267" r:id="rId10"/>
    <p:sldId id="300" r:id="rId11"/>
    <p:sldId id="268" r:id="rId12"/>
    <p:sldId id="299" r:id="rId13"/>
    <p:sldId id="29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6858000" cy="9144000"/>
  <p:embeddedFontLst>
    <p:embeddedFont>
      <p:font typeface="Myriad Pro" panose="020B0503030403020204" pitchFamily="34" charset="0"/>
      <p:regular r:id="rId37"/>
      <p:bold r:id="rId38"/>
      <p:italic r:id="rId39"/>
      <p:boldItalic r:id="rId40"/>
    </p:embeddedFont>
    <p:embeddedFont>
      <p:font typeface="Script12 BT" panose="03080709030305060304" pitchFamily="65" charset="0"/>
      <p:regular r:id="rId4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50719-08BC-4EAF-9F06-EBABC535A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3990EE4-F5A3-40B3-B36D-EF2D8C723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87B78B-6F94-456D-AFBB-192F9453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0CD585-0A22-48A6-8E9F-33A7B318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1EC191-51F8-49C0-8766-B229ADF1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60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D41B6-3203-4D12-A39A-0E75ABC1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D25AC3-B413-4F8D-8AB0-039E49242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BA636-3516-4767-8E16-42ED254E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7725C8-FFFD-453F-8ADF-C4BFBD51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BCEB90-AD7E-45F6-9720-E1398B9E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57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86B124D-5484-4D0F-B317-13FFBEACE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1542F1-7269-4795-8CD3-A24BD7070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819CD-286F-4145-8B5A-ADD81703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AA66EA-4D81-4DF4-A3B8-A5AEE9A1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B4CA14-681B-4790-A5C0-266259BB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106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48D76-6380-4B3F-A53A-62718B01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7B45B6-44D0-404F-88CC-849F850D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AEFFD7-4C59-40C3-A70C-C102F53C6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ECDE5C-FF3C-47AA-AFA5-8E4534C8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F04BF6-4B6D-49D8-AFEB-5576D10E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33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63865-576D-4356-AE17-CB539296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74BA45-BF08-45D0-9DC1-BF61358FE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94C168-6B6B-4FA8-9820-DD3B20A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E9535C-04EA-4DDD-9DA2-E08A62DF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9E73D4-A082-4255-8E34-225B47C9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74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84EB2-61B7-4FD5-A485-8F04F703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8D8CB7-21C2-4F0D-A55D-65C4DD086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84978D-C449-40BE-A173-A7898EDD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EF4CD5-7217-4837-9354-F5D951DE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304D50-FCF8-4EFA-94D9-46EAB193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A2CCAFD-0B56-407D-AE7C-13E6FCD2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82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D9318E-DE44-4883-B26E-E9C6092B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6F2937-7FFE-49B6-8D45-9B6ED2BE0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B3E071-D4CE-4762-9FAD-81628D76B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CAC5C84-CB4C-428C-9C19-69109ACD8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FF2CDD-4C8E-4DF9-98E9-1C77C2D9F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98A0C5E-5735-4435-BC5B-48461BB5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A849DD7-D60B-4DCE-B26F-C23F9848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B55FA6C-ADB4-46F8-8CB9-CE3BC72B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872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8A2DD-F28A-48DB-A7CC-0C55097E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098D6E5-21A4-4824-80A9-1AFF72683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305B98-ADAD-4922-8504-573B3C68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B0370C5-A47C-4B8C-AB2F-FC3B57CA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3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D8608A-212F-4750-90CF-5B57D7AD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B5BAF03-03B1-4DD4-B6BB-51F1900F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A89F9E-861B-4C4A-9FEA-911BE748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53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87D16-1E37-43C7-BFB0-6335E83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EBACB6-DD11-4C33-AE0F-E0116EC47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F2258ED-FA12-4BC5-9C60-A4470FF38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3E6DE90-1BFC-40CB-B64E-4470E2A0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887B15-89CD-4059-9561-7F3FD941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FD9404-EE0E-4FBC-8695-7A188B61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69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412C5-1DC9-43EC-86CC-91CE7D88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1B5C150-0166-4F5A-BFF8-5063A54EE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F4310F2-6025-4DD9-91D1-751F52EE2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7EA6F5-506A-44B9-8D7C-ED44F7532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C1107B-C8DE-4025-ACF9-7CC7A185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BECF7D-142B-410D-BB79-DBA6046F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34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6B1544A-4C4F-41DC-9FD2-2FA16B46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25C125-EEA3-4E53-B629-D553384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0BCE97-B644-4D10-8195-19D61102D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6AF40-1593-46FF-AE61-7A460491A2CF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05F9E8-56D5-4FA1-9854-B4AAFDA0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2E13B4-A4BE-4F65-ABC5-2A88DF788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6325-FF3F-4B0D-9855-240309367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4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wmf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7F72A28-53CC-41F8-8878-B44FA7F749E1}"/>
              </a:ext>
            </a:extLst>
          </p:cNvPr>
          <p:cNvSpPr/>
          <p:nvPr/>
        </p:nvSpPr>
        <p:spPr>
          <a:xfrm>
            <a:off x="996099" y="2267087"/>
            <a:ext cx="10199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9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Meten en rekenen</a:t>
            </a:r>
            <a:r>
              <a:rPr lang="nl-NL" sz="3600" b="1" dirty="0">
                <a:solidFill>
                  <a:srgbClr val="941F9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nl-NL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edia1-converted">
            <a:hlinkClick r:id="" action="ppaction://media"/>
            <a:extLst>
              <a:ext uri="{FF2B5EF4-FFF2-40B4-BE49-F238E27FC236}">
                <a16:creationId xmlns:a16="http://schemas.microsoft.com/office/drawing/2014/main" id="{C2CA8F93-CAF8-9136-446E-8D8E15EAD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1100" y="467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075C56D-1B03-A422-66BE-941A619E0A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25" y="0"/>
            <a:ext cx="9174300" cy="6858000"/>
          </a:xfrm>
          <a:prstGeom prst="rect">
            <a:avLst/>
          </a:prstGeom>
        </p:spPr>
      </p:pic>
      <p:pic>
        <p:nvPicPr>
          <p:cNvPr id="3" name="Media10-converted">
            <a:hlinkClick r:id="" action="ppaction://media"/>
            <a:extLst>
              <a:ext uri="{FF2B5EF4-FFF2-40B4-BE49-F238E27FC236}">
                <a16:creationId xmlns:a16="http://schemas.microsoft.com/office/drawing/2014/main" id="{64734378-63ED-1737-007D-0FB11A61E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19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C1BFB6F-AF24-95DB-9E4F-18962C1BBC2A}"/>
              </a:ext>
            </a:extLst>
          </p:cNvPr>
          <p:cNvSpPr/>
          <p:nvPr/>
        </p:nvSpPr>
        <p:spPr>
          <a:xfrm>
            <a:off x="593374" y="350446"/>
            <a:ext cx="7819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Lengte, oppervlakte en volume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74411D4-F7FD-A109-8465-B893B53AA6F8}"/>
              </a:ext>
            </a:extLst>
          </p:cNvPr>
          <p:cNvSpPr txBox="1"/>
          <p:nvPr/>
        </p:nvSpPr>
        <p:spPr>
          <a:xfrm>
            <a:off x="593374" y="1133708"/>
            <a:ext cx="55749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u="sng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lengte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meter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endParaRPr lang="nl-NL" sz="1800" b="1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u="sng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oppervlakte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meter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meter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 err="1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1800" b="1" baseline="30000" dirty="0" err="1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nl-NL" sz="1800" b="1" baseline="300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b="1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u="sng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meter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meter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meter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nl-NL" b="1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nl-NL" sz="1800" b="1" baseline="300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53E82D-FA8C-4CC5-F91C-2DFDE568B5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172" y="2855571"/>
            <a:ext cx="6144853" cy="3651983"/>
          </a:xfrm>
          <a:prstGeom prst="rect">
            <a:avLst/>
          </a:prstGeom>
        </p:spPr>
      </p:pic>
      <p:pic>
        <p:nvPicPr>
          <p:cNvPr id="3" name="Media11-converted">
            <a:hlinkClick r:id="" action="ppaction://media"/>
            <a:extLst>
              <a:ext uri="{FF2B5EF4-FFF2-40B4-BE49-F238E27FC236}">
                <a16:creationId xmlns:a16="http://schemas.microsoft.com/office/drawing/2014/main" id="{D6688347-C085-D82A-0948-4FFE3492D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9026" y="387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9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64FF25E-2E34-6B9D-1ADB-BEC17FDACF5A}"/>
              </a:ext>
            </a:extLst>
          </p:cNvPr>
          <p:cNvSpPr txBox="1"/>
          <p:nvPr/>
        </p:nvSpPr>
        <p:spPr>
          <a:xfrm>
            <a:off x="650928" y="563127"/>
            <a:ext cx="9275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Verhouding tussen lengte, oppervlakte en volume</a:t>
            </a:r>
            <a:endParaRPr lang="nl-NL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 descr="Afbeelding met shoji&#10;&#10;Automatisch gegenereerde beschrijving">
            <a:extLst>
              <a:ext uri="{FF2B5EF4-FFF2-40B4-BE49-F238E27FC236}">
                <a16:creationId xmlns:a16="http://schemas.microsoft.com/office/drawing/2014/main" id="{67A51D99-9AF8-C256-ECFE-3D5E02FD18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258" y="2412351"/>
            <a:ext cx="6590718" cy="347700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C584B0F-1A47-0918-AD67-D158ABD05276}"/>
              </a:ext>
            </a:extLst>
          </p:cNvPr>
          <p:cNvSpPr txBox="1"/>
          <p:nvPr/>
        </p:nvSpPr>
        <p:spPr>
          <a:xfrm>
            <a:off x="650928" y="1399183"/>
            <a:ext cx="4324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lengte wordt					X  		keer groter 	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oppervlakte wordt		X</a:t>
            </a:r>
            <a:r>
              <a:rPr lang="nl-NL" sz="1800" b="1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keer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groter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wordt   				X</a:t>
            </a:r>
            <a:r>
              <a:rPr lang="nl-NL" sz="1800" b="1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keer	groter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edia12-converted">
            <a:hlinkClick r:id="" action="ppaction://media"/>
            <a:extLst>
              <a:ext uri="{FF2B5EF4-FFF2-40B4-BE49-F238E27FC236}">
                <a16:creationId xmlns:a16="http://schemas.microsoft.com/office/drawing/2014/main" id="{2D2966CE-DFEC-7E88-DEC1-3F56B4227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1472" y="45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6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ug">
            <a:extLst>
              <a:ext uri="{FF2B5EF4-FFF2-40B4-BE49-F238E27FC236}">
                <a16:creationId xmlns:a16="http://schemas.microsoft.com/office/drawing/2014/main" id="{32D2F20E-0AA6-20D0-458B-2617CB2011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536" y="1981006"/>
            <a:ext cx="1552060" cy="211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olifant 1">
            <a:extLst>
              <a:ext uri="{FF2B5EF4-FFF2-40B4-BE49-F238E27FC236}">
                <a16:creationId xmlns:a16="http://schemas.microsoft.com/office/drawing/2014/main" id="{E609D793-6D6A-D779-F6C8-18C4E749B7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5180" y="4521754"/>
            <a:ext cx="2616977" cy="19134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7C1F871-0FD0-3DAE-358B-FB32D815D81C}"/>
              </a:ext>
            </a:extLst>
          </p:cNvPr>
          <p:cNvSpPr txBox="1"/>
          <p:nvPr/>
        </p:nvSpPr>
        <p:spPr>
          <a:xfrm>
            <a:off x="630263" y="397812"/>
            <a:ext cx="2815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Schaalfactor</a:t>
            </a:r>
            <a:endParaRPr lang="nl-NL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63E339B-9B8B-F462-8FBB-ED28B06DDDC6}"/>
              </a:ext>
            </a:extLst>
          </p:cNvPr>
          <p:cNvSpPr txBox="1"/>
          <p:nvPr/>
        </p:nvSpPr>
        <p:spPr>
          <a:xfrm>
            <a:off x="628105" y="1185361"/>
            <a:ext cx="4998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schaalfactor oppervlakte	A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ℓ</a:t>
            </a:r>
            <a:r>
              <a:rPr lang="nl-NL" sz="1800" b="1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	</a:t>
            </a:r>
            <a:endParaRPr lang="nl-NL" sz="1800" b="1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schaalfactor volume	V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ℓ</a:t>
            </a:r>
            <a:r>
              <a:rPr lang="nl-NL" sz="1800" b="1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nl-NL" sz="1800" b="1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BE611-B6CA-5650-E532-3D2D0F5F8202}"/>
              </a:ext>
            </a:extLst>
          </p:cNvPr>
          <p:cNvSpPr txBox="1"/>
          <p:nvPr/>
        </p:nvSpPr>
        <p:spPr>
          <a:xfrm>
            <a:off x="628105" y="2442729"/>
            <a:ext cx="89435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 	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Stel dat je alle afmetingen van een mug 100 keer zo groot maakt.</a:t>
            </a:r>
          </a:p>
          <a:p>
            <a:pPr defTabSz="180000"/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 hij dan nog vliegen?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lengte van zijn poten worden 100 keer zo groot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oppervlakte van zijn vleugels worden 10.000 keer zo groot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zijn volume (inhoud) wordt 1.000.000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keer zo groot en zijn gewicht dus ook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de mug kan niet meer vliegen en zakt door zijn poten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edia13-converted">
            <a:hlinkClick r:id="" action="ppaction://media"/>
            <a:extLst>
              <a:ext uri="{FF2B5EF4-FFF2-40B4-BE49-F238E27FC236}">
                <a16:creationId xmlns:a16="http://schemas.microsoft.com/office/drawing/2014/main" id="{CED76579-6AEC-6A8B-2608-BD07C5339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239" y="397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C1BFB6F-AF24-95DB-9E4F-18962C1BBC2A}"/>
              </a:ext>
            </a:extLst>
          </p:cNvPr>
          <p:cNvSpPr/>
          <p:nvPr/>
        </p:nvSpPr>
        <p:spPr>
          <a:xfrm>
            <a:off x="593374" y="350446"/>
            <a:ext cx="7819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Rekenen met machten van 10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74411D4-F7FD-A109-8465-B893B53AA6F8}"/>
              </a:ext>
            </a:extLst>
          </p:cNvPr>
          <p:cNvSpPr txBox="1"/>
          <p:nvPr/>
        </p:nvSpPr>
        <p:spPr>
          <a:xfrm>
            <a:off x="593374" y="1257533"/>
            <a:ext cx="83336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=	10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=	100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=	1000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="1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= 1 met  n  nullen   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=	1 / 10		=	0,1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=	1 / 100		=	0,01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=	1 / 1000	=	0,001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="1" baseline="300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= 0,00 ∙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∙  ∙</a:t>
            </a:r>
            <a:r>
              <a:rPr lang="nl-NL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		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 nullen en dan een 1;  de nul voor de komma telt mee)  </a:t>
            </a:r>
          </a:p>
          <a:p>
            <a:pPr defTabSz="180000"/>
            <a:endParaRPr lang="nl-NL" dirty="0">
              <a:solidFill>
                <a:srgbClr val="00B05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endParaRPr lang="nl-NL" sz="1800" dirty="0">
              <a:solidFill>
                <a:srgbClr val="00B05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VOORBEELDEN</a:t>
            </a:r>
            <a:endParaRPr lang="nl-NL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lichtsnelheid is 299.792.458 m/s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3,0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m/s 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continenten verschuiven met 0,0000000016 m/s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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1,6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m/s 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afstand van de aarde tot de zon is 1,496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afstand tussen atomen is 1,0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edia14-converted">
            <a:hlinkClick r:id="" action="ppaction://media"/>
            <a:extLst>
              <a:ext uri="{FF2B5EF4-FFF2-40B4-BE49-F238E27FC236}">
                <a16:creationId xmlns:a16="http://schemas.microsoft.com/office/drawing/2014/main" id="{0B3B9AC1-B7D6-8D2C-0A4F-FFB37103F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9026" y="387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7B8BE5F4-C873-7BBD-849C-853C07F43DF9}"/>
              </a:ext>
            </a:extLst>
          </p:cNvPr>
          <p:cNvGraphicFramePr>
            <a:graphicFrameLocks noGrp="1"/>
          </p:cNvGraphicFramePr>
          <p:nvPr/>
        </p:nvGraphicFramePr>
        <p:xfrm>
          <a:off x="751205" y="1712561"/>
          <a:ext cx="10689589" cy="414579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332742">
                  <a:extLst>
                    <a:ext uri="{9D8B030D-6E8A-4147-A177-3AD203B41FA5}">
                      <a16:colId xmlns:a16="http://schemas.microsoft.com/office/drawing/2014/main" val="847183805"/>
                    </a:ext>
                  </a:extLst>
                </a:gridCol>
                <a:gridCol w="2003190">
                  <a:extLst>
                    <a:ext uri="{9D8B030D-6E8A-4147-A177-3AD203B41FA5}">
                      <a16:colId xmlns:a16="http://schemas.microsoft.com/office/drawing/2014/main" val="446370575"/>
                    </a:ext>
                  </a:extLst>
                </a:gridCol>
                <a:gridCol w="3350467">
                  <a:extLst>
                    <a:ext uri="{9D8B030D-6E8A-4147-A177-3AD203B41FA5}">
                      <a16:colId xmlns:a16="http://schemas.microsoft.com/office/drawing/2014/main" val="3290918081"/>
                    </a:ext>
                  </a:extLst>
                </a:gridCol>
                <a:gridCol w="2003190">
                  <a:extLst>
                    <a:ext uri="{9D8B030D-6E8A-4147-A177-3AD203B41FA5}">
                      <a16:colId xmlns:a16="http://schemas.microsoft.com/office/drawing/2014/main" val="1289679215"/>
                    </a:ext>
                  </a:extLst>
                </a:gridCol>
              </a:tblGrid>
              <a:tr h="690966">
                <a:tc>
                  <a:txBody>
                    <a:bodyPr/>
                    <a:lstStyle/>
                    <a:p>
                      <a:r>
                        <a:rPr lang="nl-NL" sz="2200" b="1" dirty="0">
                          <a:solidFill>
                            <a:srgbClr val="0070C0"/>
                          </a:solidFill>
                          <a:effectLst/>
                          <a:latin typeface="Myriad Pro" panose="020B0503030403020204" pitchFamily="34" charset="0"/>
                        </a:rPr>
                        <a:t>voorwerp</a:t>
                      </a:r>
                      <a:endParaRPr lang="nl-NL" sz="2200" b="1" dirty="0">
                        <a:solidFill>
                          <a:srgbClr val="0070C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b="1" dirty="0">
                          <a:solidFill>
                            <a:srgbClr val="0070C0"/>
                          </a:solidFill>
                          <a:effectLst/>
                          <a:latin typeface="Myriad Pro" panose="020B0503030403020204" pitchFamily="34" charset="0"/>
                        </a:rPr>
                        <a:t>afmeting (m)</a:t>
                      </a:r>
                    </a:p>
                    <a:p>
                      <a:r>
                        <a:rPr lang="nl-NL" sz="2200" b="1" dirty="0">
                          <a:solidFill>
                            <a:srgbClr val="0070C0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nl-NL" sz="2200" b="1" dirty="0">
                        <a:solidFill>
                          <a:srgbClr val="0070C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b="1" dirty="0">
                          <a:solidFill>
                            <a:srgbClr val="0070C0"/>
                          </a:solidFill>
                          <a:effectLst/>
                          <a:latin typeface="Myriad Pro" panose="020B0503030403020204" pitchFamily="34" charset="0"/>
                        </a:rPr>
                        <a:t>voorwerp</a:t>
                      </a:r>
                      <a:endParaRPr lang="nl-NL" sz="2200" b="1" dirty="0">
                        <a:solidFill>
                          <a:srgbClr val="0070C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b="1" dirty="0">
                          <a:solidFill>
                            <a:srgbClr val="0070C0"/>
                          </a:solidFill>
                          <a:effectLst/>
                          <a:latin typeface="Myriad Pro" panose="020B0503030403020204" pitchFamily="34" charset="0"/>
                        </a:rPr>
                        <a:t>afmeting (m)</a:t>
                      </a:r>
                    </a:p>
                    <a:p>
                      <a:r>
                        <a:rPr lang="nl-NL" sz="2200" b="1" dirty="0">
                          <a:solidFill>
                            <a:srgbClr val="0070C0"/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nl-NL" sz="2200" b="1" dirty="0">
                        <a:solidFill>
                          <a:srgbClr val="0070C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432335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quark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-18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mens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0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79764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atoomkern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-15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gebouw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2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82108874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atoom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 dirty="0">
                          <a:effectLst/>
                          <a:latin typeface="Myriad Pro" panose="020B0503030403020204" pitchFamily="34" charset="0"/>
                        </a:rPr>
                        <a:t>-10</a:t>
                      </a:r>
                      <a:endParaRPr lang="nl-NL" sz="2200" dirty="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stad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4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5583127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molecuul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 dirty="0">
                          <a:effectLst/>
                          <a:latin typeface="Myriad Pro" panose="020B0503030403020204" pitchFamily="34" charset="0"/>
                        </a:rPr>
                        <a:t>-9</a:t>
                      </a:r>
                      <a:endParaRPr lang="nl-NL" sz="2200" dirty="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land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6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23405136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 err="1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nanodeeltje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 dirty="0">
                          <a:effectLst/>
                          <a:latin typeface="Myriad Pro" panose="020B0503030403020204" pitchFamily="34" charset="0"/>
                        </a:rPr>
                        <a:t>-8</a:t>
                      </a:r>
                      <a:endParaRPr lang="nl-NL" sz="2200" dirty="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aarde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7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229928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virus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-7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afstand aarde ‒ zon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11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67860091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bacterie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-6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zonnestelsel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13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57268173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rode bloedcel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-5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dichtstbijzijnde ster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 dirty="0">
                          <a:effectLst/>
                          <a:latin typeface="Myriad Pro" panose="020B0503030403020204" pitchFamily="34" charset="0"/>
                        </a:rPr>
                        <a:t>16</a:t>
                      </a:r>
                      <a:endParaRPr lang="nl-NL" sz="2200" dirty="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67446468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haardikte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-4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straal van de </a:t>
                      </a:r>
                      <a:r>
                        <a:rPr lang="nl-NL" sz="2200" dirty="0" err="1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melkweg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/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 dirty="0">
                          <a:effectLst/>
                          <a:latin typeface="Myriad Pro" panose="020B0503030403020204" pitchFamily="34" charset="0"/>
                        </a:rPr>
                        <a:t>21</a:t>
                      </a:r>
                      <a:endParaRPr lang="nl-NL" sz="2200" dirty="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8715994"/>
                  </a:ext>
                </a:extLst>
              </a:tr>
              <a:tr h="345483"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oog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20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>
                          <a:effectLst/>
                          <a:latin typeface="Myriad Pro" panose="020B0503030403020204" pitchFamily="34" charset="0"/>
                        </a:rPr>
                        <a:t>-2</a:t>
                      </a:r>
                      <a:endParaRPr lang="nl-NL" sz="22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solidFill>
                            <a:srgbClr val="00B050"/>
                          </a:solidFill>
                          <a:effectLst/>
                          <a:latin typeface="Myriad Pro" panose="020B0503030403020204" pitchFamily="34" charset="0"/>
                        </a:rPr>
                        <a:t>waarneembare heelal</a:t>
                      </a:r>
                      <a:endParaRPr lang="nl-NL" sz="2200" dirty="0">
                        <a:solidFill>
                          <a:srgbClr val="00B050"/>
                        </a:solidFill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>
                          <a:effectLst/>
                          <a:latin typeface="Myriad Pro" panose="020B0503030403020204" pitchFamily="34" charset="0"/>
                        </a:rPr>
                        <a:t>10</a:t>
                      </a:r>
                      <a:r>
                        <a:rPr lang="nl-NL" sz="2200" baseline="30000" dirty="0">
                          <a:effectLst/>
                          <a:latin typeface="Myriad Pro" panose="020B0503030403020204" pitchFamily="34" charset="0"/>
                        </a:rPr>
                        <a:t>26</a:t>
                      </a:r>
                      <a:endParaRPr lang="nl-NL" sz="2200" dirty="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468" marR="127468" marT="0" marB="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208415"/>
                  </a:ext>
                </a:extLst>
              </a:tr>
            </a:tbl>
          </a:graphicData>
        </a:graphic>
      </p:graphicFrame>
      <p:pic>
        <p:nvPicPr>
          <p:cNvPr id="3" name="Media15-converted">
            <a:hlinkClick r:id="" action="ppaction://media"/>
            <a:extLst>
              <a:ext uri="{FF2B5EF4-FFF2-40B4-BE49-F238E27FC236}">
                <a16:creationId xmlns:a16="http://schemas.microsoft.com/office/drawing/2014/main" id="{DB4575B0-7FC6-FB1A-B567-BBA6CCA7F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3159" y="390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011C60D-EC53-63BD-D1B3-0C4102BB13DF}"/>
              </a:ext>
            </a:extLst>
          </p:cNvPr>
          <p:cNvSpPr txBox="1"/>
          <p:nvPr/>
        </p:nvSpPr>
        <p:spPr>
          <a:xfrm>
            <a:off x="699361" y="586375"/>
            <a:ext cx="5786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Wetenschappelijke notatie</a:t>
            </a:r>
            <a:endParaRPr lang="nl-NL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E27854E-B370-DE5B-96C8-CCEDEF99FFF4}"/>
              </a:ext>
            </a:extLst>
          </p:cNvPr>
          <p:cNvSpPr txBox="1"/>
          <p:nvPr/>
        </p:nvSpPr>
        <p:spPr>
          <a:xfrm>
            <a:off x="699361" y="1473719"/>
            <a:ext cx="5786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	éé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cijfer ongelijk aan nul voor de komma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	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overige cijfers achter de komma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	vermenigvuldig met een macht van 10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851DDC0-9B8C-8D6F-EB9D-1561725B16C7}"/>
              </a:ext>
            </a:extLst>
          </p:cNvPr>
          <p:cNvSpPr txBox="1"/>
          <p:nvPr/>
        </p:nvSpPr>
        <p:spPr>
          <a:xfrm>
            <a:off x="699361" y="3105834"/>
            <a:ext cx="6094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  <a:endParaRPr lang="nl-NL" sz="18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123 schrijf je als 1,23 ∙ 10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123000 schrijf je als 1,23 ∙ 10</a:t>
            </a:r>
            <a:r>
              <a:rPr lang="nl-NL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nl-NL" sz="1800" baseline="300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0,456 schrijf je als 4,56 ∙ 10</a:t>
            </a:r>
            <a:r>
              <a:rPr lang="nl-NL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nl-NL" sz="1800" baseline="300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0,000456 schrijf je als 4,56 ∙ 10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</p:txBody>
      </p:sp>
      <p:pic>
        <p:nvPicPr>
          <p:cNvPr id="4" name="Media16-converted">
            <a:hlinkClick r:id="" action="ppaction://media"/>
            <a:extLst>
              <a:ext uri="{FF2B5EF4-FFF2-40B4-BE49-F238E27FC236}">
                <a16:creationId xmlns:a16="http://schemas.microsoft.com/office/drawing/2014/main" id="{7F0AE6C2-B709-65E5-796E-C7EEC0B57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1114" y="460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7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68B5903-30F4-10F3-2CF4-FFFB92DB0350}"/>
              </a:ext>
            </a:extLst>
          </p:cNvPr>
          <p:cNvSpPr txBox="1"/>
          <p:nvPr/>
        </p:nvSpPr>
        <p:spPr>
          <a:xfrm>
            <a:off x="699361" y="586375"/>
            <a:ext cx="3988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Voorvoegsels</a:t>
            </a:r>
            <a:endParaRPr lang="nl-NL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5D071D20-1E48-99C3-5152-7D371A421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910381"/>
              </p:ext>
            </p:extLst>
          </p:nvPr>
        </p:nvGraphicFramePr>
        <p:xfrm>
          <a:off x="788412" y="1697064"/>
          <a:ext cx="4993755" cy="19812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99941">
                  <a:extLst>
                    <a:ext uri="{9D8B030D-6E8A-4147-A177-3AD203B41FA5}">
                      <a16:colId xmlns:a16="http://schemas.microsoft.com/office/drawing/2014/main" val="3982053301"/>
                    </a:ext>
                  </a:extLst>
                </a:gridCol>
                <a:gridCol w="1939322">
                  <a:extLst>
                    <a:ext uri="{9D8B030D-6E8A-4147-A177-3AD203B41FA5}">
                      <a16:colId xmlns:a16="http://schemas.microsoft.com/office/drawing/2014/main" val="1110908175"/>
                    </a:ext>
                  </a:extLst>
                </a:gridCol>
                <a:gridCol w="1454492">
                  <a:extLst>
                    <a:ext uri="{9D8B030D-6E8A-4147-A177-3AD203B41FA5}">
                      <a16:colId xmlns:a16="http://schemas.microsoft.com/office/drawing/2014/main" val="1238243289"/>
                    </a:ext>
                  </a:extLst>
                </a:gridCol>
              </a:tblGrid>
              <a:tr h="389266">
                <a:tc>
                  <a:txBody>
                    <a:bodyPr/>
                    <a:lstStyle/>
                    <a:p>
                      <a:r>
                        <a:rPr lang="nl-NL" sz="2600" dirty="0">
                          <a:effectLst/>
                        </a:rPr>
                        <a:t>naam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effectLst/>
                        </a:rPr>
                        <a:t>symbool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effectLst/>
                        </a:rPr>
                        <a:t>factor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extLst>
                  <a:ext uri="{0D108BD9-81ED-4DB2-BD59-A6C34878D82A}">
                    <a16:rowId xmlns:a16="http://schemas.microsoft.com/office/drawing/2014/main" val="3351975237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 dirty="0" err="1">
                          <a:effectLst/>
                        </a:rPr>
                        <a:t>milli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effectLst/>
                        </a:rPr>
                        <a:t>m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>
                          <a:effectLst/>
                        </a:rPr>
                        <a:t>10</a:t>
                      </a:r>
                      <a:r>
                        <a:rPr lang="nl-NL" sz="2600" baseline="30000">
                          <a:effectLst/>
                        </a:rPr>
                        <a:t>-3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extLst>
                  <a:ext uri="{0D108BD9-81ED-4DB2-BD59-A6C34878D82A}">
                    <a16:rowId xmlns:a16="http://schemas.microsoft.com/office/drawing/2014/main" val="2890943536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micro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effectLst/>
                        </a:rPr>
                        <a:t>10</a:t>
                      </a:r>
                      <a:r>
                        <a:rPr lang="nl-NL" sz="2600" baseline="30000" dirty="0">
                          <a:effectLst/>
                        </a:rPr>
                        <a:t>-6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48540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nano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>
                          <a:effectLst/>
                        </a:rPr>
                        <a:t>n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>
                          <a:effectLst/>
                        </a:rPr>
                        <a:t>10</a:t>
                      </a:r>
                      <a:r>
                        <a:rPr lang="nl-NL" sz="2600" baseline="30000">
                          <a:effectLst/>
                        </a:rPr>
                        <a:t>-9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extLst>
                  <a:ext uri="{0D108BD9-81ED-4DB2-BD59-A6C34878D82A}">
                    <a16:rowId xmlns:a16="http://schemas.microsoft.com/office/drawing/2014/main" val="3562381759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pico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>
                          <a:effectLst/>
                        </a:rPr>
                        <a:t>p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600" dirty="0">
                          <a:effectLst/>
                        </a:rPr>
                        <a:t>10</a:t>
                      </a:r>
                      <a:r>
                        <a:rPr lang="nl-NL" sz="2600" baseline="30000" dirty="0">
                          <a:effectLst/>
                        </a:rPr>
                        <a:t>-12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28572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819FC23-1926-56E6-257B-3C6628276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026976"/>
              </p:ext>
            </p:extLst>
          </p:nvPr>
        </p:nvGraphicFramePr>
        <p:xfrm>
          <a:off x="6313556" y="1697064"/>
          <a:ext cx="4993755" cy="19812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99941">
                  <a:extLst>
                    <a:ext uri="{9D8B030D-6E8A-4147-A177-3AD203B41FA5}">
                      <a16:colId xmlns:a16="http://schemas.microsoft.com/office/drawing/2014/main" val="1193599257"/>
                    </a:ext>
                  </a:extLst>
                </a:gridCol>
                <a:gridCol w="1939322">
                  <a:extLst>
                    <a:ext uri="{9D8B030D-6E8A-4147-A177-3AD203B41FA5}">
                      <a16:colId xmlns:a16="http://schemas.microsoft.com/office/drawing/2014/main" val="1117871186"/>
                    </a:ext>
                  </a:extLst>
                </a:gridCol>
                <a:gridCol w="1454492">
                  <a:extLst>
                    <a:ext uri="{9D8B030D-6E8A-4147-A177-3AD203B41FA5}">
                      <a16:colId xmlns:a16="http://schemas.microsoft.com/office/drawing/2014/main" val="3121801260"/>
                    </a:ext>
                  </a:extLst>
                </a:gridCol>
              </a:tblGrid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naam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symbool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factor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extLst>
                  <a:ext uri="{0D108BD9-81ED-4DB2-BD59-A6C34878D82A}">
                    <a16:rowId xmlns:a16="http://schemas.microsoft.com/office/drawing/2014/main" val="2670816631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kilo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k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10</a:t>
                      </a:r>
                      <a:r>
                        <a:rPr lang="nl-NL" sz="2600" baseline="30000">
                          <a:effectLst/>
                        </a:rPr>
                        <a:t>3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extLst>
                  <a:ext uri="{0D108BD9-81ED-4DB2-BD59-A6C34878D82A}">
                    <a16:rowId xmlns:a16="http://schemas.microsoft.com/office/drawing/2014/main" val="3466419333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mega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effectLst/>
                        </a:rPr>
                        <a:t>M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effectLst/>
                        </a:rPr>
                        <a:t>10</a:t>
                      </a:r>
                      <a:r>
                        <a:rPr lang="nl-NL" sz="2600" baseline="30000" dirty="0">
                          <a:effectLst/>
                        </a:rPr>
                        <a:t>6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678558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giga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G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10</a:t>
                      </a:r>
                      <a:r>
                        <a:rPr lang="nl-NL" sz="2600" baseline="30000">
                          <a:effectLst/>
                        </a:rPr>
                        <a:t>9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extLst>
                  <a:ext uri="{0D108BD9-81ED-4DB2-BD59-A6C34878D82A}">
                    <a16:rowId xmlns:a16="http://schemas.microsoft.com/office/drawing/2014/main" val="3315364553"/>
                  </a:ext>
                </a:extLst>
              </a:tr>
              <a:tr h="389266"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tera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>
                          <a:effectLst/>
                        </a:rPr>
                        <a:t>T</a:t>
                      </a:r>
                      <a:endParaRPr lang="nl-NL" sz="2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effectLst/>
                        </a:rPr>
                        <a:t>10</a:t>
                      </a:r>
                      <a:r>
                        <a:rPr lang="nl-NL" sz="2600" baseline="30000" dirty="0">
                          <a:effectLst/>
                        </a:rPr>
                        <a:t>12</a:t>
                      </a:r>
                      <a:endParaRPr lang="nl-NL" sz="2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449" marR="145449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780079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39456F4C-C456-4130-E6B9-770E65178B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833" y="4609956"/>
            <a:ext cx="7014877" cy="1147664"/>
          </a:xfrm>
          <a:prstGeom prst="rect">
            <a:avLst/>
          </a:prstGeom>
        </p:spPr>
      </p:pic>
      <p:pic>
        <p:nvPicPr>
          <p:cNvPr id="7" name="Media17-converted">
            <a:hlinkClick r:id="" action="ppaction://media"/>
            <a:extLst>
              <a:ext uri="{FF2B5EF4-FFF2-40B4-BE49-F238E27FC236}">
                <a16:creationId xmlns:a16="http://schemas.microsoft.com/office/drawing/2014/main" id="{26B804C0-456C-F0F8-616B-D866020D1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039" y="460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C1BFB6F-AF24-95DB-9E4F-18962C1BBC2A}"/>
              </a:ext>
            </a:extLst>
          </p:cNvPr>
          <p:cNvSpPr/>
          <p:nvPr/>
        </p:nvSpPr>
        <p:spPr>
          <a:xfrm>
            <a:off x="593374" y="350446"/>
            <a:ext cx="5280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Meetonzekerheid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31AF10-21DD-883D-6A28-64DE8620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71" y="2504006"/>
            <a:ext cx="5418929" cy="26500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4D91FA7-FD81-21EC-53E2-50133581D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0" y="3506202"/>
            <a:ext cx="3559526" cy="24230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6B00C94-08ED-3FAC-2991-1179A97A81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227" y="3981334"/>
            <a:ext cx="3438167" cy="224625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0B163A0-AC4F-4861-DE5E-59CF3B0315D0}"/>
              </a:ext>
            </a:extLst>
          </p:cNvPr>
          <p:cNvSpPr txBox="1"/>
          <p:nvPr/>
        </p:nvSpPr>
        <p:spPr>
          <a:xfrm>
            <a:off x="593373" y="1026678"/>
            <a:ext cx="102778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 In de natuurkunde zijn getallen de uitkomsten van metingen.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 Een meting is niet 100% nauwkeurig, maar geeft een gebied aan.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 De grootte van dit gebied is de meetonzekerheid.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 Het laatste cijfer van de meetwaarde is het resultaat van een afronding.   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nauwkeurigheid van het getal hangt af van nauwkeurigheid van je meetinstrument.     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edia18-converted">
            <a:hlinkClick r:id="" action="ppaction://media"/>
            <a:extLst>
              <a:ext uri="{FF2B5EF4-FFF2-40B4-BE49-F238E27FC236}">
                <a16:creationId xmlns:a16="http://schemas.microsoft.com/office/drawing/2014/main" id="{98FDE6AF-D425-BFF3-0316-EF88D318A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6768" y="397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1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28192EC9-677F-E416-FA52-03CF5EF7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467" y="1413888"/>
            <a:ext cx="4836865" cy="304679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7BF7635-9D99-DF2D-4281-76CBA7A63C14}"/>
              </a:ext>
            </a:extLst>
          </p:cNvPr>
          <p:cNvSpPr txBox="1"/>
          <p:nvPr/>
        </p:nvSpPr>
        <p:spPr>
          <a:xfrm>
            <a:off x="751668" y="990370"/>
            <a:ext cx="89657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toevallige fout ontstaat door afronding. 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toevallige fout wordt kleiner als je de meting herhaalt en het</a:t>
            </a:r>
            <a:r>
              <a:rPr lang="nl-NL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gemiddelde neemt.</a:t>
            </a:r>
          </a:p>
          <a:p>
            <a:endParaRPr lang="nl-NL" b="1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Elektrische meetinstrumenten hebben last van ruis.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 de ruis willekeurig is noem je dit </a:t>
            </a:r>
            <a:r>
              <a:rPr lang="nl-NL" b="1" u="sng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witte ruis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3422CF6-A9AD-D32A-4230-4D856DE0D5FD}"/>
              </a:ext>
            </a:extLst>
          </p:cNvPr>
          <p:cNvSpPr/>
          <p:nvPr/>
        </p:nvSpPr>
        <p:spPr>
          <a:xfrm>
            <a:off x="751668" y="359126"/>
            <a:ext cx="4362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Toevallige fouten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A000525-F818-DF02-F843-7ACCC1F52F4C}"/>
              </a:ext>
            </a:extLst>
          </p:cNvPr>
          <p:cNvSpPr txBox="1"/>
          <p:nvPr/>
        </p:nvSpPr>
        <p:spPr>
          <a:xfrm>
            <a:off x="693549" y="5140286"/>
            <a:ext cx="8841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systematische fout komt doordat je meetinstrument niet perfect is.</a:t>
            </a:r>
            <a:endParaRPr lang="nl-NL" b="1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systematische fout wordt </a:t>
            </a:r>
            <a:r>
              <a:rPr lang="nl-NL" sz="1800" b="1" u="sng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niet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kleiner als je de meting herhaalt.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F397563-95F0-7E58-9FB3-68EE4CFA4751}"/>
              </a:ext>
            </a:extLst>
          </p:cNvPr>
          <p:cNvSpPr/>
          <p:nvPr/>
        </p:nvSpPr>
        <p:spPr>
          <a:xfrm>
            <a:off x="678150" y="4404735"/>
            <a:ext cx="4362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 err="1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Sytematische</a:t>
            </a: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fouten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9E458CD-5612-FC01-518E-1FE62DB68C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304" y="2525843"/>
            <a:ext cx="2724796" cy="1806314"/>
          </a:xfrm>
          <a:prstGeom prst="rect">
            <a:avLst/>
          </a:prstGeom>
        </p:spPr>
      </p:pic>
      <p:pic>
        <p:nvPicPr>
          <p:cNvPr id="4" name="Media19-converted">
            <a:hlinkClick r:id="" action="ppaction://media"/>
            <a:extLst>
              <a:ext uri="{FF2B5EF4-FFF2-40B4-BE49-F238E27FC236}">
                <a16:creationId xmlns:a16="http://schemas.microsoft.com/office/drawing/2014/main" id="{BF86302B-189F-2F34-C554-2085B5AF9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5206" y="359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6C6F07B8-D4F6-4523-F301-B95E38F3FF8B}"/>
              </a:ext>
            </a:extLst>
          </p:cNvPr>
          <p:cNvSpPr/>
          <p:nvPr/>
        </p:nvSpPr>
        <p:spPr>
          <a:xfrm>
            <a:off x="898173" y="337193"/>
            <a:ext cx="7941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Objectieve waarnemingen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EDEFDF-F147-4702-1F29-B4DCBE306A76}"/>
              </a:ext>
            </a:extLst>
          </p:cNvPr>
          <p:cNvSpPr txBox="1"/>
          <p:nvPr/>
        </p:nvSpPr>
        <p:spPr>
          <a:xfrm>
            <a:off x="898173" y="1231756"/>
            <a:ext cx="1086975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 je iets onbevooroordeeld en ontdaan van je persoonlijke inbreng of gevoelens waarneemt is dit </a:t>
            </a:r>
          </a:p>
          <a:p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objectieve waarneming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</a:rPr>
              <a:t>Natuurkunde is de wetenschap die als doel heeft om alles wat je objectief kan waarnemen te</a:t>
            </a:r>
          </a:p>
          <a:p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</a:rPr>
              <a:t>beschrijven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</a:rPr>
              <a:t> en te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</a:rPr>
              <a:t>verklaren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</a:rPr>
              <a:t>. </a:t>
            </a:r>
          </a:p>
          <a:p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 een natuurkundige vraag te beantwoorden voer je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uit. De uitkomsten van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zorgvuldig uitgevoerd experimenten zijn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feiten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die je niet mag ontkennen.</a:t>
            </a:r>
          </a:p>
          <a:p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 de uitkomsten van veel experimenten met elkaar in verband te brengen stel je een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theorie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op.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Deze theorie gebruik je om een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wiskundig model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 maken waarmee je alle resultaten kunt uitrekenen. </a:t>
            </a:r>
          </a:p>
          <a:p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dit model bereken je ook de resultaten van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nieuwe experimenten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Die voer je uit om te kijken of het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klopt. Zolang het klopt blijft het model geldig. Als het niet klopt moet je het model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aanpassen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Soms is een kleine aanpassing van het model genoeg en blijft de achterliggende theorie geldig.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Maar als het model structureel foute uitkomsten geeft moet je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theorie veranderen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edia2-converted">
            <a:hlinkClick r:id="" action="ppaction://media"/>
            <a:extLst>
              <a:ext uri="{FF2B5EF4-FFF2-40B4-BE49-F238E27FC236}">
                <a16:creationId xmlns:a16="http://schemas.microsoft.com/office/drawing/2014/main" id="{9EA7DD31-D88E-EDAD-D2EC-95369351F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2814" y="337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B6CAA92-8B13-48A1-E373-916886ECAE2D}"/>
              </a:ext>
            </a:extLst>
          </p:cNvPr>
          <p:cNvSpPr txBox="1"/>
          <p:nvPr/>
        </p:nvSpPr>
        <p:spPr>
          <a:xfrm>
            <a:off x="697423" y="1613589"/>
            <a:ext cx="749523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meetonzekerheid exact aangeven. 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gewicht van deze auto is 850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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kg.</a:t>
            </a:r>
          </a:p>
          <a:p>
            <a:endParaRPr lang="nl-NL" sz="1800" dirty="0">
              <a:solidFill>
                <a:srgbClr val="00B05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b="1" dirty="0">
              <a:solidFill>
                <a:srgbClr val="00B05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meetonzekerheid aangeven door af te ronden.</a:t>
            </a:r>
            <a:endParaRPr lang="nl-NL" sz="1800" b="1" dirty="0">
              <a:solidFill>
                <a:srgbClr val="00B05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1)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 m				is een lengte tussen 2,5 en 3,5 m</a:t>
            </a:r>
            <a:endParaRPr lang="nl-NL" sz="1800" b="1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3,0 m			is een lengte tussen 2,95 en 3,05 m</a:t>
            </a:r>
            <a:endParaRPr lang="nl-NL" sz="1800" b="1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3,00 m		is een lengte tussen 2,995 en 3,005 m</a:t>
            </a:r>
          </a:p>
          <a:p>
            <a:pPr defTabSz="180000"/>
            <a:endParaRPr lang="nl-NL" sz="1800" dirty="0">
              <a:solidFill>
                <a:srgbClr val="00B05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180000"/>
            <a:endParaRPr lang="nl-NL" b="1" dirty="0">
              <a:solidFill>
                <a:srgbClr val="00B050"/>
              </a:solidFill>
              <a:latin typeface="Myriad Pro" panose="020B0503030403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180000"/>
            <a:r>
              <a:rPr lang="nl-NL" b="1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Een getal geeft een gebied aan en is NIET exact.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291E21A-03C3-07F5-FE76-6631C8B5447C}"/>
              </a:ext>
            </a:extLst>
          </p:cNvPr>
          <p:cNvSpPr/>
          <p:nvPr/>
        </p:nvSpPr>
        <p:spPr>
          <a:xfrm>
            <a:off x="697423" y="519688"/>
            <a:ext cx="764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Aangeven van d</a:t>
            </a:r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meetonzekerheid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edia20-converted">
            <a:hlinkClick r:id="" action="ppaction://media"/>
            <a:extLst>
              <a:ext uri="{FF2B5EF4-FFF2-40B4-BE49-F238E27FC236}">
                <a16:creationId xmlns:a16="http://schemas.microsoft.com/office/drawing/2014/main" id="{B731D4E6-4994-BE8E-022B-515AB18BE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4977" y="445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0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052326D-81A6-DD0C-EEC9-FB4297743C54}"/>
              </a:ext>
            </a:extLst>
          </p:cNvPr>
          <p:cNvSpPr txBox="1"/>
          <p:nvPr/>
        </p:nvSpPr>
        <p:spPr>
          <a:xfrm>
            <a:off x="697424" y="1453655"/>
            <a:ext cx="91749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aantal significante cijfers geeft de nauwkeurigheid van een meting aan. 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aantal significante cijfers vind je door cijfers te tellen.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</a:t>
            </a:r>
            <a:r>
              <a:rPr lang="nl-NL" sz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 het aantal cijfers zonder rekening te houden met machten van 10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nullen aan de voorkant tellen niet mee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nullen aan de achterkant tellen wel mee</a:t>
            </a:r>
          </a:p>
          <a:p>
            <a:pPr defTabSz="180000"/>
            <a:endParaRPr lang="nl-NL" dirty="0">
              <a:solidFill>
                <a:srgbClr val="00B05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b="1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  <a:endParaRPr lang="nl-NL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275 			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	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significante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cijfers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27500 		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5 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significante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cijfers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0,0275		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3 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significante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cijfers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0,02750	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4 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significante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cijfers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2,75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3 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significante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cijfers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2,750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4 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significante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cijfers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27,500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5  significante cijfers</a:t>
            </a:r>
            <a:endParaRPr lang="nl-NL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0,275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3  significante cijfers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6534964-EC10-559A-6953-864D883DB82F}"/>
              </a:ext>
            </a:extLst>
          </p:cNvPr>
          <p:cNvSpPr/>
          <p:nvPr/>
        </p:nvSpPr>
        <p:spPr>
          <a:xfrm>
            <a:off x="697424" y="481767"/>
            <a:ext cx="4215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Significante cijfers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edia21-converted">
            <a:hlinkClick r:id="" action="ppaction://media"/>
            <a:extLst>
              <a:ext uri="{FF2B5EF4-FFF2-40B4-BE49-F238E27FC236}">
                <a16:creationId xmlns:a16="http://schemas.microsoft.com/office/drawing/2014/main" id="{50F48A6E-900C-8153-E8A5-74A8BB8D2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5450" y="435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6616B94-665D-1AFE-2416-9259B9CAF83E}"/>
              </a:ext>
            </a:extLst>
          </p:cNvPr>
          <p:cNvSpPr/>
          <p:nvPr/>
        </p:nvSpPr>
        <p:spPr>
          <a:xfrm>
            <a:off x="510637" y="481767"/>
            <a:ext cx="1117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2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Significante cijfers tellen bij vermenigvuldigen en delen</a:t>
            </a:r>
            <a:endParaRPr lang="nl-NL" sz="32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B9004F6-E848-541F-7492-3C4B3E5A6742}"/>
              </a:ext>
            </a:extLst>
          </p:cNvPr>
          <p:cNvSpPr txBox="1"/>
          <p:nvPr/>
        </p:nvSpPr>
        <p:spPr>
          <a:xfrm>
            <a:off x="510637" y="1309178"/>
            <a:ext cx="81269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vermenigvuldigen en delen krijgt de uitkomst evenveel significante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cijfers als het getal met het kleinst aantal significante cijfers.</a:t>
            </a:r>
          </a:p>
          <a:p>
            <a:endParaRPr lang="nl-NL" b="1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</a:p>
          <a:p>
            <a:pPr defTabSz="180000"/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A4-tje is 29,7 cm lang en 21 cm breed. Bereken de oppervlakte.</a:t>
            </a:r>
            <a:endParaRPr lang="nl-NL" sz="1800" b="1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oppervlakte is lengte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breedte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  29,7   21  623,7 cm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lengte heeft 3 significante cijfers en de breedte 2 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je moet afronden op 2 significante cijfers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	A  6,2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 10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cm</a:t>
            </a:r>
            <a:r>
              <a:rPr lang="nl-NL" sz="1800" baseline="300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" name="Media22-converted">
            <a:hlinkClick r:id="" action="ppaction://media"/>
            <a:extLst>
              <a:ext uri="{FF2B5EF4-FFF2-40B4-BE49-F238E27FC236}">
                <a16:creationId xmlns:a16="http://schemas.microsoft.com/office/drawing/2014/main" id="{3B899B40-A46C-55D6-C7E0-67CD897BD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9886" y="481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CCB984E-60A3-6A53-6311-9122DCD75563}"/>
              </a:ext>
            </a:extLst>
          </p:cNvPr>
          <p:cNvSpPr/>
          <p:nvPr/>
        </p:nvSpPr>
        <p:spPr>
          <a:xfrm>
            <a:off x="697424" y="481767"/>
            <a:ext cx="1086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Decimalen </a:t>
            </a:r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tellen bij optellen en aftrekken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ED6823C-446A-2022-4175-4411898AE4EC}"/>
              </a:ext>
            </a:extLst>
          </p:cNvPr>
          <p:cNvSpPr txBox="1"/>
          <p:nvPr/>
        </p:nvSpPr>
        <p:spPr>
          <a:xfrm>
            <a:off x="697424" y="1509130"/>
            <a:ext cx="107929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optellen en aftrekken krijgt de uitkomst evenveel cijfers achter de komma als het </a:t>
            </a:r>
          </a:p>
          <a:p>
            <a:pPr defTabSz="180000"/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getal met het kleinst aantal 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decimalen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80000"/>
            <a:endParaRPr lang="nl-NL" b="1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lengte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is 3,15 m			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	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3,15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lengte B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25,3 cm			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	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0,253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lengte C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78,2 mm		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	</a:t>
            </a:r>
            <a:r>
              <a:rPr lang="nl-NL" u="heavy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0,0782</a:t>
            </a:r>
            <a:r>
              <a:rPr lang="nl-NL" u="heavy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u="heavy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 +</a:t>
            </a:r>
          </a:p>
          <a:p>
            <a:pPr defTabSz="180000"/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TOTAAL										3,4812 m</a:t>
            </a:r>
          </a:p>
          <a:p>
            <a:pPr defTabSz="180000"/>
            <a:endParaRPr lang="nl-NL" b="1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Lengte A heeft 2 decimalen en is dus het minst nauwkeurig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endParaRPr lang="nl-NL" b="1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totale lengte moet je afronden op 2 decimalen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3,48 m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2" name="Media23-converted">
            <a:hlinkClick r:id="" action="ppaction://media"/>
            <a:extLst>
              <a:ext uri="{FF2B5EF4-FFF2-40B4-BE49-F238E27FC236}">
                <a16:creationId xmlns:a16="http://schemas.microsoft.com/office/drawing/2014/main" id="{7FC7DFEE-2C86-D091-8E71-0558F90A5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750" y="481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DAFCF8E-C6F7-6BB4-9C31-563EA2F85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177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85EEF1-BB2F-F97A-BD8C-93A915255A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515861"/>
              </p:ext>
            </p:extLst>
          </p:nvPr>
        </p:nvGraphicFramePr>
        <p:xfrm>
          <a:off x="834796" y="1698597"/>
          <a:ext cx="9196387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24000" imgH="406080" progId="Equation.DSMT4">
                  <p:embed/>
                </p:oleObj>
              </mc:Choice>
              <mc:Fallback>
                <p:oleObj name="Equation" r:id="rId4" imgW="3924000" imgH="4060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85EEF1-BB2F-F97A-BD8C-93A915255A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796" y="1698597"/>
                        <a:ext cx="9196387" cy="947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hoek 4">
            <a:extLst>
              <a:ext uri="{FF2B5EF4-FFF2-40B4-BE49-F238E27FC236}">
                <a16:creationId xmlns:a16="http://schemas.microsoft.com/office/drawing/2014/main" id="{8120270F-80BF-43F9-FBC7-20A7AC169542}"/>
              </a:ext>
            </a:extLst>
          </p:cNvPr>
          <p:cNvSpPr/>
          <p:nvPr/>
        </p:nvSpPr>
        <p:spPr>
          <a:xfrm>
            <a:off x="751668" y="497666"/>
            <a:ext cx="6486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Relatieve</a:t>
            </a:r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meetonzekerheid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72221D9-7241-C4EA-6A92-A521D60A6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68" y="3493783"/>
            <a:ext cx="85705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80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VOORBEELD</a:t>
            </a:r>
            <a:endParaRPr kumimoji="0" lang="nl-NL" altLang="nl-NL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Myriad Pro" panose="020B0503030403020204" pitchFamily="34" charset="0"/>
            </a:endParaRPr>
          </a:p>
          <a:p>
            <a:pPr marL="0" marR="0" lvl="0" indent="0" algn="l" defTabSz="180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8,2 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0,3 kg is een massa met een meetonzekerheid van 0,3 kg. 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Myriad Pro" panose="020B0503030403020204" pitchFamily="34" charset="0"/>
              <a:sym typeface="Symbol" panose="05050102010706020507" pitchFamily="18" charset="2"/>
            </a:endParaRPr>
          </a:p>
          <a:p>
            <a:pPr defTabSz="18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de relatieve meetonzekerheid is (0,3 / 8,2)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100% 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4%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 	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Myriad Pro" panose="020B0503030403020204" pitchFamily="34" charset="0"/>
              <a:sym typeface="Symbol" panose="05050102010706020507" pitchFamily="18" charset="2"/>
            </a:endParaRPr>
          </a:p>
          <a:p>
            <a:pPr marL="0" marR="0" lvl="0" indent="0" algn="l" defTabSz="180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alt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l" defTabSz="180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820 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0,3 kg is een massa met een meetonzekerheid van 0,3 kg. 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Myriad Pro" panose="020B0503030403020204" pitchFamily="34" charset="0"/>
              <a:sym typeface="Symbol" panose="05050102010706020507" pitchFamily="18" charset="2"/>
            </a:endParaRPr>
          </a:p>
          <a:p>
            <a:pPr defTabSz="180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de relatieve meetonzekerheid is (0,3 / 820)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100% </a:t>
            </a:r>
            <a:r>
              <a:rPr kumimoji="0" lang="nl-NL" altLang="nl-NL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0,04%</a:t>
            </a:r>
            <a:endParaRPr kumimoji="0" lang="nl-NL" altLang="nl-NL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4" name="Media24-converted">
            <a:hlinkClick r:id="" action="ppaction://media"/>
            <a:extLst>
              <a:ext uri="{FF2B5EF4-FFF2-40B4-BE49-F238E27FC236}">
                <a16:creationId xmlns:a16="http://schemas.microsoft.com/office/drawing/2014/main" id="{8C1E003B-DD4D-B9E4-E943-5E4141D35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6860" y="387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15D5E7B-856E-A321-B431-68B32A8603FD}"/>
              </a:ext>
            </a:extLst>
          </p:cNvPr>
          <p:cNvSpPr/>
          <p:nvPr/>
        </p:nvSpPr>
        <p:spPr>
          <a:xfrm>
            <a:off x="593374" y="350446"/>
            <a:ext cx="4505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Diagrammen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06B980F-2A7E-8AA0-3F87-BA3595DD38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99" y="2985706"/>
            <a:ext cx="5322740" cy="334395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0BEA53-96BF-4D15-753F-352ADB6EDD7A}"/>
              </a:ext>
            </a:extLst>
          </p:cNvPr>
          <p:cNvSpPr txBox="1"/>
          <p:nvPr/>
        </p:nvSpPr>
        <p:spPr>
          <a:xfrm>
            <a:off x="6234545" y="3780519"/>
            <a:ext cx="59574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 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Welke informatie kun je halen uit een (v, t)-diagram 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 een (v, t)-grafiek?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aflezen van de tijd of de snelheid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steilheid van de grafiek bepalen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oppervlak tussen de grafiek en de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tijdas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bepalen	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CAA9DE1-732A-8221-0234-2511A8612343}"/>
              </a:ext>
            </a:extLst>
          </p:cNvPr>
          <p:cNvSpPr txBox="1"/>
          <p:nvPr/>
        </p:nvSpPr>
        <p:spPr>
          <a:xfrm>
            <a:off x="595029" y="1084561"/>
            <a:ext cx="9007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iedere as staat de grootheid en de eenheid vermeld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iedere as staan opeenvolgende getallen in stappen van 1, 2 of 5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diagram heeft een rooster van horizontale en verticale lijnen 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meetpunten moeten duidelijk zichtbaar zijn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samenhang tussen de meetpunten 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geef je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een vloeiende lijn aan</a:t>
            </a:r>
            <a:endParaRPr lang="nl-NL" sz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edia25-converted">
            <a:hlinkClick r:id="" action="ppaction://media"/>
            <a:extLst>
              <a:ext uri="{FF2B5EF4-FFF2-40B4-BE49-F238E27FC236}">
                <a16:creationId xmlns:a16="http://schemas.microsoft.com/office/drawing/2014/main" id="{686DFB12-EAC8-22E0-2719-44AADD3F8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396" y="390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872BAC3-5BB4-98A6-B4E3-6EEDE551AD12}"/>
              </a:ext>
            </a:extLst>
          </p:cNvPr>
          <p:cNvSpPr/>
          <p:nvPr/>
        </p:nvSpPr>
        <p:spPr>
          <a:xfrm>
            <a:off x="593374" y="350446"/>
            <a:ext cx="6923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meetonzekerheid aangeven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EA26604F-A358-89C3-3D01-A8A9BE439B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42" y="1898540"/>
            <a:ext cx="5247136" cy="3233915"/>
          </a:xfrm>
          <a:prstGeom prst="rect">
            <a:avLst/>
          </a:prstGeom>
        </p:spPr>
      </p:pic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E3F5DE1B-BD87-60BD-41F7-39C13A4B3C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842" y="1898540"/>
            <a:ext cx="5247135" cy="3234950"/>
          </a:xfrm>
          <a:prstGeom prst="rect">
            <a:avLst/>
          </a:prstGeom>
        </p:spPr>
      </p:pic>
      <p:pic>
        <p:nvPicPr>
          <p:cNvPr id="6" name="Media26-converted">
            <a:hlinkClick r:id="" action="ppaction://media"/>
            <a:extLst>
              <a:ext uri="{FF2B5EF4-FFF2-40B4-BE49-F238E27FC236}">
                <a16:creationId xmlns:a16="http://schemas.microsoft.com/office/drawing/2014/main" id="{191BC36B-EF5F-193B-3B35-4F51528D5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046" y="390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8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14B4164-EF70-DB95-D5B4-D2C5059AE719}"/>
              </a:ext>
            </a:extLst>
          </p:cNvPr>
          <p:cNvSpPr/>
          <p:nvPr/>
        </p:nvSpPr>
        <p:spPr>
          <a:xfrm>
            <a:off x="593374" y="350446"/>
            <a:ext cx="6923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kromme grafiek recht maken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09BC3E7-7416-DE3C-4C2C-371E4BDC91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3" y="1392390"/>
            <a:ext cx="4947062" cy="3238842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8AAEAEC4-74F7-1E83-4878-8DFEBA55E1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0" y="1392390"/>
            <a:ext cx="4948231" cy="323884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CBBBA42-1518-49C5-353F-594916DC8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4FAA55E-861E-FB32-AB0E-B625AC7A9D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205559"/>
              </p:ext>
            </p:extLst>
          </p:nvPr>
        </p:nvGraphicFramePr>
        <p:xfrm>
          <a:off x="6823146" y="5107626"/>
          <a:ext cx="4416127" cy="715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95480" imgH="469800" progId="Equation.DSMT4">
                  <p:embed/>
                </p:oleObj>
              </mc:Choice>
              <mc:Fallback>
                <p:oleObj name="Equation" r:id="rId6" imgW="2895480" imgH="469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4FAA55E-861E-FB32-AB0E-B625AC7A9D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146" y="5107626"/>
                        <a:ext cx="4416127" cy="71596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78C99B75-09A6-EDC4-E342-7AB0313BECC2}"/>
              </a:ext>
            </a:extLst>
          </p:cNvPr>
          <p:cNvSpPr txBox="1"/>
          <p:nvPr/>
        </p:nvSpPr>
        <p:spPr>
          <a:xfrm>
            <a:off x="904018" y="5026845"/>
            <a:ext cx="5903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voert een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coördinaattransformatie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uit om een </a:t>
            </a:r>
          </a:p>
          <a:p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recht evenredig verband te krijgen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De grafiek is dan </a:t>
            </a:r>
          </a:p>
          <a:p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rechte lijn door het punt (0, 0).</a:t>
            </a:r>
            <a:endParaRPr lang="nl-NL" dirty="0">
              <a:solidFill>
                <a:srgbClr val="00B050"/>
              </a:solidFill>
            </a:endParaRPr>
          </a:p>
        </p:txBody>
      </p:sp>
      <p:pic>
        <p:nvPicPr>
          <p:cNvPr id="8" name="Media27-converted">
            <a:hlinkClick r:id="" action="ppaction://media"/>
            <a:extLst>
              <a:ext uri="{FF2B5EF4-FFF2-40B4-BE49-F238E27FC236}">
                <a16:creationId xmlns:a16="http://schemas.microsoft.com/office/drawing/2014/main" id="{87057CC2-799C-A416-E5F5-47F92ED9F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9931" y="368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&#10;&#10;Automatisch gegenereerde beschrijving">
            <a:extLst>
              <a:ext uri="{FF2B5EF4-FFF2-40B4-BE49-F238E27FC236}">
                <a16:creationId xmlns:a16="http://schemas.microsoft.com/office/drawing/2014/main" id="{EDFBA8CE-5DA5-1973-7F1C-7E8604D757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9" y="1786481"/>
            <a:ext cx="5231006" cy="3423718"/>
          </a:xfrm>
          <a:prstGeom prst="rect">
            <a:avLst/>
          </a:prstGeom>
        </p:spPr>
      </p:pic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920DB38A-7B22-A878-B084-D80304A07E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331" y="1818697"/>
            <a:ext cx="5231007" cy="342474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467C73C-4C2A-81D3-50B0-A373556F9DD2}"/>
              </a:ext>
            </a:extLst>
          </p:cNvPr>
          <p:cNvSpPr/>
          <p:nvPr/>
        </p:nvSpPr>
        <p:spPr>
          <a:xfrm>
            <a:off x="593374" y="350446"/>
            <a:ext cx="6923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kromme grafiek recht maken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E217941-DA66-BCD9-EA9D-6A20688133B3}"/>
              </a:ext>
            </a:extLst>
          </p:cNvPr>
          <p:cNvSpPr txBox="1"/>
          <p:nvPr/>
        </p:nvSpPr>
        <p:spPr>
          <a:xfrm>
            <a:off x="6643543" y="5376514"/>
            <a:ext cx="4620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Maak een 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enkel-logaritmisch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diagram om </a:t>
            </a:r>
          </a:p>
          <a:p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rechte lijn te krijgen.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0F6EFB2-317D-3279-F871-ECA660FF3D7C}"/>
              </a:ext>
            </a:extLst>
          </p:cNvPr>
          <p:cNvSpPr txBox="1"/>
          <p:nvPr/>
        </p:nvSpPr>
        <p:spPr>
          <a:xfrm>
            <a:off x="724721" y="5384860"/>
            <a:ext cx="4937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exponenti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ë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afname van het aantal</a:t>
            </a:r>
          </a:p>
          <a:p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atoomkernen.</a:t>
            </a:r>
            <a:endParaRPr lang="nl-NL" dirty="0">
              <a:solidFill>
                <a:srgbClr val="00B050"/>
              </a:solidFill>
            </a:endParaRPr>
          </a:p>
        </p:txBody>
      </p:sp>
      <p:pic>
        <p:nvPicPr>
          <p:cNvPr id="6" name="Media28-converted">
            <a:hlinkClick r:id="" action="ppaction://media"/>
            <a:extLst>
              <a:ext uri="{FF2B5EF4-FFF2-40B4-BE49-F238E27FC236}">
                <a16:creationId xmlns:a16="http://schemas.microsoft.com/office/drawing/2014/main" id="{168C8A09-BC15-DDA1-415A-82FFC83C3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9026" y="368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BB56469-9897-2215-D3C6-6A9CD809D89F}"/>
              </a:ext>
            </a:extLst>
          </p:cNvPr>
          <p:cNvSpPr/>
          <p:nvPr/>
        </p:nvSpPr>
        <p:spPr>
          <a:xfrm>
            <a:off x="593374" y="350446"/>
            <a:ext cx="4505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Formules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6BD556C-5BFA-555F-89E6-A141875149AB}"/>
              </a:ext>
            </a:extLst>
          </p:cNvPr>
          <p:cNvSpPr txBox="1"/>
          <p:nvPr/>
        </p:nvSpPr>
        <p:spPr>
          <a:xfrm>
            <a:off x="668721" y="992328"/>
            <a:ext cx="72125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 een formule kun je vier dingen doen: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waarde van een grootheid uitrekenen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eenheid van een grootheid afleiden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een formule ombouwen</a:t>
            </a:r>
            <a:endParaRPr lang="nl-NL" sz="1800" dirty="0">
              <a:solidFill>
                <a:srgbClr val="00B05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nieuwe formule maken uit twee of meer 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andere</a:t>
            </a:r>
            <a:r>
              <a:rPr lang="nl-NL" sz="1800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formules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A8BC6A1-A985-A848-C756-C1B1CE219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790" y="17435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6D5B836-47E3-2EA5-168E-2E1D5C962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7" y="4774553"/>
            <a:ext cx="1565553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C7804EEE-8C01-E555-FB65-ABEC5F0D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6413D2F-DC96-D0B4-8CC9-8AD91C291665}"/>
              </a:ext>
            </a:extLst>
          </p:cNvPr>
          <p:cNvSpPr txBox="1"/>
          <p:nvPr/>
        </p:nvSpPr>
        <p:spPr>
          <a:xfrm>
            <a:off x="668721" y="2655134"/>
            <a:ext cx="72125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VOORBEELD   1) de waarde uitrekenen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 een slinger geldt:  T = 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 ( </a:t>
            </a:r>
            <a:r>
              <a:rPr lang="nl-NL" dirty="0">
                <a:solidFill>
                  <a:srgbClr val="0070C0"/>
                </a:solidFill>
                <a:latin typeface="Script12 BT" panose="03080709030305060304" pitchFamily="65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l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g).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Hoe lang is een slinger met een trillingstijd T van 1,0 s?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formule opschrijven  T = 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 ( </a:t>
            </a:r>
            <a:r>
              <a:rPr lang="nl-NL" dirty="0">
                <a:solidFill>
                  <a:srgbClr val="0070C0"/>
                </a:solidFill>
                <a:latin typeface="Script12 BT" panose="03080709030305060304" pitchFamily="65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l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g)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invullen 1 = 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 ( </a:t>
            </a:r>
            <a:r>
              <a:rPr lang="nl-NL" dirty="0">
                <a:solidFill>
                  <a:srgbClr val="0070C0"/>
                </a:solidFill>
                <a:latin typeface="Script12 BT" panose="03080709030305060304" pitchFamily="65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l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9,81)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uitrekenen </a:t>
            </a:r>
            <a:r>
              <a:rPr lang="nl-NL" dirty="0">
                <a:solidFill>
                  <a:srgbClr val="0070C0"/>
                </a:solidFill>
                <a:latin typeface="Script12 BT" panose="03080709030305060304" pitchFamily="65" charset="0"/>
                <a:ea typeface="Times New Roman" panose="02020603050405020304" pitchFamily="18" charset="0"/>
                <a:cs typeface="Arial" panose="020B0604020202020204" pitchFamily="34" charset="0"/>
              </a:rPr>
              <a:t>l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0,24849 = 0,25 m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dirty="0">
                <a:solidFill>
                  <a:srgbClr val="0070C0"/>
                </a:solidFill>
                <a:latin typeface="Script12 BT" panose="03080709030305060304" pitchFamily="65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VOORBEELD   2) de eenheid afleiden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 een slinger geldt:  T = 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 ( </a:t>
            </a:r>
            <a:r>
              <a:rPr lang="nl-NL" dirty="0">
                <a:solidFill>
                  <a:srgbClr val="0070C0"/>
                </a:solidFill>
                <a:latin typeface="Script12 BT" panose="03080709030305060304" pitchFamily="65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l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g).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 is de eenheid van g?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vul voor iedere grootheid de (basis) eenheid in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=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(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/ [g])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uitrekenen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m / [g]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 [g] = m /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Media29-converted">
            <a:hlinkClick r:id="" action="ppaction://media"/>
            <a:extLst>
              <a:ext uri="{FF2B5EF4-FFF2-40B4-BE49-F238E27FC236}">
                <a16:creationId xmlns:a16="http://schemas.microsoft.com/office/drawing/2014/main" id="{89440DF4-5AD2-C693-E240-C3180590D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9026" y="379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C1BFB6F-AF24-95DB-9E4F-18962C1BBC2A}"/>
              </a:ext>
            </a:extLst>
          </p:cNvPr>
          <p:cNvSpPr/>
          <p:nvPr/>
        </p:nvSpPr>
        <p:spPr>
          <a:xfrm>
            <a:off x="593374" y="350446"/>
            <a:ext cx="5776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Kennis van de natuur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6E46FC-237C-81D7-611E-88103BAEFC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39" y="1269499"/>
            <a:ext cx="5878464" cy="16974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2D47B1E-6193-B265-B227-19677F1198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39" y="3625234"/>
            <a:ext cx="8121253" cy="2822449"/>
          </a:xfrm>
          <a:prstGeom prst="rect">
            <a:avLst/>
          </a:prstGeom>
        </p:spPr>
      </p:pic>
      <p:pic>
        <p:nvPicPr>
          <p:cNvPr id="3" name="Afbeelding 2" descr="Afbeelding met tekst, monitor, binnen, elektronica&#10;&#10;Automatisch gegenereerde beschrijving">
            <a:extLst>
              <a:ext uri="{FF2B5EF4-FFF2-40B4-BE49-F238E27FC236}">
                <a16:creationId xmlns:a16="http://schemas.microsoft.com/office/drawing/2014/main" id="{B6B7C3E1-17F9-F423-49DB-E78C3712D7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342" y="4294827"/>
            <a:ext cx="2051653" cy="20516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40D0B9D-39CA-6AC2-DBAA-520D76C006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592" y="1507005"/>
            <a:ext cx="2302565" cy="2302565"/>
          </a:xfrm>
          <a:prstGeom prst="rect">
            <a:avLst/>
          </a:prstGeom>
        </p:spPr>
      </p:pic>
      <p:pic>
        <p:nvPicPr>
          <p:cNvPr id="4" name="Media3-converted">
            <a:hlinkClick r:id="" action="ppaction://media"/>
            <a:extLst>
              <a:ext uri="{FF2B5EF4-FFF2-40B4-BE49-F238E27FC236}">
                <a16:creationId xmlns:a16="http://schemas.microsoft.com/office/drawing/2014/main" id="{DC75E5A4-15DA-BD0F-2FB5-4309EC511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9026" y="387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07B3646C-6D86-27AF-D14E-220B4FC2AAA2}"/>
              </a:ext>
            </a:extLst>
          </p:cNvPr>
          <p:cNvSpPr/>
          <p:nvPr/>
        </p:nvSpPr>
        <p:spPr>
          <a:xfrm>
            <a:off x="593374" y="350446"/>
            <a:ext cx="5502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formule ombouwen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DDCD57B-A793-0AD0-F45D-C17DB96DE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213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85DA602-CBBF-86CD-9227-E42A1F975612}"/>
              </a:ext>
            </a:extLst>
          </p:cNvPr>
          <p:cNvSpPr txBox="1"/>
          <p:nvPr/>
        </p:nvSpPr>
        <p:spPr>
          <a:xfrm>
            <a:off x="593374" y="1285987"/>
            <a:ext cx="8301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Voer aan beide kanten van het  =  teken dezelfde bewerking uit.</a:t>
            </a:r>
          </a:p>
          <a:p>
            <a:endParaRPr lang="nl-NL" b="1" dirty="0">
              <a:solidFill>
                <a:srgbClr val="00B05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 je aan de linkerkant doet moet je ook aan de rechterkant doen.</a:t>
            </a:r>
            <a:endParaRPr lang="nl-NL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2FF14D6-6598-6388-42FF-968CFA3E04E8}"/>
              </a:ext>
            </a:extLst>
          </p:cNvPr>
          <p:cNvSpPr txBox="1"/>
          <p:nvPr/>
        </p:nvSpPr>
        <p:spPr>
          <a:xfrm>
            <a:off x="593374" y="2629285"/>
            <a:ext cx="9104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VOORBEELD   3) ombouwen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Bij een eenparig versnelde beweging uit stilstand geldt voor de afstand:  s = ½ a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</a:t>
            </a:r>
          </a:p>
          <a:p>
            <a:pPr defTabSz="180000"/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Bouw deze formule op tot de vorm t = . . . .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vermenigvuldig links en rechts met 2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  2 s =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deel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links en rechts door a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  2 s / a =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neem aan beide kanten de wortel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 (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2s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/ a) =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links en rechts verwisselen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  t =  (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2s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/ a)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Media30-converted">
            <a:hlinkClick r:id="" action="ppaction://media"/>
            <a:extLst>
              <a:ext uri="{FF2B5EF4-FFF2-40B4-BE49-F238E27FC236}">
                <a16:creationId xmlns:a16="http://schemas.microsoft.com/office/drawing/2014/main" id="{12FA7325-873A-F756-7BEA-B29C60118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2914" y="387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1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02A17C3-99C4-A071-41E5-F567A6A1B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90" y="16321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4E59AD-AE94-5086-0A5C-04276D175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90" y="25367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BAA7F58-5FD6-81C3-7919-9CE5D1E64E1B}"/>
              </a:ext>
            </a:extLst>
          </p:cNvPr>
          <p:cNvSpPr/>
          <p:nvPr/>
        </p:nvSpPr>
        <p:spPr>
          <a:xfrm>
            <a:off x="698090" y="501868"/>
            <a:ext cx="4932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 formule afleiden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893B1A3-6B09-3C56-8795-414F52554C12}"/>
              </a:ext>
            </a:extLst>
          </p:cNvPr>
          <p:cNvSpPr txBox="1"/>
          <p:nvPr/>
        </p:nvSpPr>
        <p:spPr>
          <a:xfrm>
            <a:off x="698090" y="1376828"/>
            <a:ext cx="9341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 je twee formules hebt dan kun je ze combineren. Je vervangt dan een </a:t>
            </a:r>
          </a:p>
          <a:p>
            <a:pPr defTabSz="180000"/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deel van de eerste formule door de andere formule. Dit heet </a:t>
            </a:r>
            <a:r>
              <a:rPr lang="nl-NL" b="1" u="sng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substitueren</a:t>
            </a:r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1800" dirty="0">
              <a:solidFill>
                <a:srgbClr val="00B05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ECFF95-5352-C068-D640-BF13DF303C18}"/>
              </a:ext>
            </a:extLst>
          </p:cNvPr>
          <p:cNvSpPr txBox="1"/>
          <p:nvPr/>
        </p:nvSpPr>
        <p:spPr>
          <a:xfrm>
            <a:off x="698090" y="2917521"/>
            <a:ext cx="9104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VOORBEELD   4) een nieuwe formule maken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hebt twee formules met daarin de snelheid v:    p = m ∙ v     en     E</a:t>
            </a:r>
            <a:r>
              <a:rPr lang="nl-NL" baseline="-25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½ m ∙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defTabSz="180000"/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Maak een nieuwe formule voor E</a:t>
            </a:r>
            <a:r>
              <a:rPr lang="nl-NL" b="1" baseline="-25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waar de snelheid v niet in voorkomt.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 = m ∙ v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  v = p / m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invullen in de andere formule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nl-NL" baseline="-25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½ m ∙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uitwerken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nl-NL" baseline="-25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(2 m)</a:t>
            </a:r>
          </a:p>
        </p:txBody>
      </p:sp>
      <p:pic>
        <p:nvPicPr>
          <p:cNvPr id="3" name="Media31-converted">
            <a:hlinkClick r:id="" action="ppaction://media"/>
            <a:extLst>
              <a:ext uri="{FF2B5EF4-FFF2-40B4-BE49-F238E27FC236}">
                <a16:creationId xmlns:a16="http://schemas.microsoft.com/office/drawing/2014/main" id="{54D6A2AC-1764-D3BE-29AE-597DA269F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6526" y="460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7F72A28-53CC-41F8-8878-B44FA7F749E1}"/>
              </a:ext>
            </a:extLst>
          </p:cNvPr>
          <p:cNvSpPr/>
          <p:nvPr/>
        </p:nvSpPr>
        <p:spPr>
          <a:xfrm>
            <a:off x="4130550" y="2116258"/>
            <a:ext cx="3542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9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einde</a:t>
            </a:r>
            <a:r>
              <a:rPr lang="nl-NL" sz="3600" b="1" dirty="0">
                <a:solidFill>
                  <a:srgbClr val="941F9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nl-NL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edia32-converted">
            <a:hlinkClick r:id="" action="ppaction://media"/>
            <a:extLst>
              <a:ext uri="{FF2B5EF4-FFF2-40B4-BE49-F238E27FC236}">
                <a16:creationId xmlns:a16="http://schemas.microsoft.com/office/drawing/2014/main" id="{2340F30A-44FA-B6E3-5114-391EF441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9547" y="373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C8EE354-DC2E-5368-262C-97E1D2B626BB}"/>
              </a:ext>
            </a:extLst>
          </p:cNvPr>
          <p:cNvSpPr/>
          <p:nvPr/>
        </p:nvSpPr>
        <p:spPr>
          <a:xfrm>
            <a:off x="593374" y="350446"/>
            <a:ext cx="5636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 en verslag 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FB2755B-8E65-B48E-843E-BC3BFDA56C8C}"/>
              </a:ext>
            </a:extLst>
          </p:cNvPr>
          <p:cNvSpPr txBox="1"/>
          <p:nvPr/>
        </p:nvSpPr>
        <p:spPr>
          <a:xfrm>
            <a:off x="593374" y="1290791"/>
            <a:ext cx="110074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uitkomsten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 goed uitgevoerde experimenten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zijn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feiten.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interpretatie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deze uitkomsten is een mening.</a:t>
            </a:r>
            <a:r>
              <a:rPr lang="nl-NL" sz="18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nl-NL" dirty="0">
              <a:solidFill>
                <a:srgbClr val="941F94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NL" dirty="0">
              <a:solidFill>
                <a:srgbClr val="941F94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NL" dirty="0">
              <a:solidFill>
                <a:srgbClr val="941F94"/>
              </a:solidFill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nderzoeksvraag</a:t>
            </a:r>
            <a:r>
              <a:rPr lang="nl-NL" sz="1800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wil je weten?</a:t>
            </a:r>
          </a:p>
          <a:p>
            <a:r>
              <a:rPr lang="nl-NL" sz="18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ypothese)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aar ga je voorlopig van uit?</a:t>
            </a:r>
            <a:r>
              <a:rPr lang="nl-NL" sz="18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ngebruikelijk in natuurkundig onderzoek)</a:t>
            </a:r>
            <a:r>
              <a:rPr lang="nl-NL" sz="18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nl-NL" sz="18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rkplan</a:t>
            </a:r>
            <a:r>
              <a:rPr lang="nl-NL" sz="1800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Lijst met speciale benodigdheden en een beschrijving hoe je het experiment uitvoert. 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Resultaat</a:t>
            </a:r>
            <a:r>
              <a:rPr lang="nl-NL" sz="1800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De uitkomsten van alle metingen. </a:t>
            </a:r>
            <a:r>
              <a:rPr lang="nl-NL" dirty="0">
                <a:solidFill>
                  <a:srgbClr val="FF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nl-NL" sz="1800" dirty="0">
                <a:solidFill>
                  <a:srgbClr val="FF000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it zijn de feiten</a:t>
            </a:r>
            <a:r>
              <a:rPr lang="nl-NL" dirty="0">
                <a:solidFill>
                  <a:srgbClr val="FF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nl-NL" sz="1800" dirty="0">
              <a:solidFill>
                <a:srgbClr val="FF000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dirty="0">
              <a:solidFill>
                <a:srgbClr val="941F94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espreking</a:t>
            </a:r>
            <a:r>
              <a:rPr lang="nl-NL" sz="1800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Redeneringen en berekeningen op basis van de resultaten. </a:t>
            </a:r>
            <a:r>
              <a:rPr lang="nl-NL" dirty="0">
                <a:solidFill>
                  <a:srgbClr val="FF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Dit is een interpretatie.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00B05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nclusies</a:t>
            </a:r>
            <a:r>
              <a:rPr lang="nl-NL" sz="1800" dirty="0">
                <a:solidFill>
                  <a:srgbClr val="941F94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Jouw antwoord op de onderzoeksvraag gebaseerd op de bespreking.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edia4-converted">
            <a:hlinkClick r:id="" action="ppaction://media"/>
            <a:extLst>
              <a:ext uri="{FF2B5EF4-FFF2-40B4-BE49-F238E27FC236}">
                <a16:creationId xmlns:a16="http://schemas.microsoft.com/office/drawing/2014/main" id="{6085024D-1B44-1FFC-C317-3C8A8596E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6018" y="534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4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C1BFB6F-AF24-95DB-9E4F-18962C1BBC2A}"/>
              </a:ext>
            </a:extLst>
          </p:cNvPr>
          <p:cNvSpPr/>
          <p:nvPr/>
        </p:nvSpPr>
        <p:spPr>
          <a:xfrm>
            <a:off x="593374" y="350446"/>
            <a:ext cx="7819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Grootheid en eenheid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3658D4B-B009-87DD-202E-3473F9651EE4}"/>
              </a:ext>
            </a:extLst>
          </p:cNvPr>
          <p:cNvSpPr txBox="1"/>
          <p:nvPr/>
        </p:nvSpPr>
        <p:spPr>
          <a:xfrm>
            <a:off x="689674" y="1084360"/>
            <a:ext cx="726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grootheid  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iets wat je kunt meten</a:t>
            </a: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eenheid   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de maat waarmee je het vergelijkt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9F4FA41-D10F-6BC1-3CB2-367692E4DA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74" y="2851546"/>
            <a:ext cx="2126579" cy="2126579"/>
          </a:xfrm>
          <a:prstGeom prst="rect">
            <a:avLst/>
          </a:prstGeom>
        </p:spPr>
      </p:pic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37D16599-6C6F-ED31-DB29-B195BBA84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30164"/>
              </p:ext>
            </p:extLst>
          </p:nvPr>
        </p:nvGraphicFramePr>
        <p:xfrm>
          <a:off x="3494869" y="2851546"/>
          <a:ext cx="7964207" cy="23317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656494">
                  <a:extLst>
                    <a:ext uri="{9D8B030D-6E8A-4147-A177-3AD203B41FA5}">
                      <a16:colId xmlns:a16="http://schemas.microsoft.com/office/drawing/2014/main" val="1056679549"/>
                    </a:ext>
                  </a:extLst>
                </a:gridCol>
                <a:gridCol w="1319014">
                  <a:extLst>
                    <a:ext uri="{9D8B030D-6E8A-4147-A177-3AD203B41FA5}">
                      <a16:colId xmlns:a16="http://schemas.microsoft.com/office/drawing/2014/main" val="2405373513"/>
                    </a:ext>
                  </a:extLst>
                </a:gridCol>
                <a:gridCol w="2514921">
                  <a:extLst>
                    <a:ext uri="{9D8B030D-6E8A-4147-A177-3AD203B41FA5}">
                      <a16:colId xmlns:a16="http://schemas.microsoft.com/office/drawing/2014/main" val="742440395"/>
                    </a:ext>
                  </a:extLst>
                </a:gridCol>
                <a:gridCol w="1473778">
                  <a:extLst>
                    <a:ext uri="{9D8B030D-6E8A-4147-A177-3AD203B41FA5}">
                      <a16:colId xmlns:a16="http://schemas.microsoft.com/office/drawing/2014/main" val="3873472888"/>
                    </a:ext>
                  </a:extLst>
                </a:gridCol>
              </a:tblGrid>
              <a:tr h="514716"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basisgrootheid</a:t>
                      </a:r>
                    </a:p>
                    <a:p>
                      <a:r>
                        <a:rPr lang="nl-NL" sz="1700" dirty="0">
                          <a:effectLst/>
                        </a:rPr>
                        <a:t> 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symbool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basiseenheid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symbool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1303572403"/>
                  </a:ext>
                </a:extLst>
              </a:tr>
              <a:tr h="257358"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lengte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400">
                          <a:effectLst/>
                        </a:rPr>
                        <a:t>ℓ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meter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m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1398338212"/>
                  </a:ext>
                </a:extLst>
              </a:tr>
              <a:tr h="257358"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tijd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t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seconde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s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1621466704"/>
                  </a:ext>
                </a:extLst>
              </a:tr>
              <a:tr h="257358"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massa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m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kilogram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kg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29438369"/>
                  </a:ext>
                </a:extLst>
              </a:tr>
              <a:tr h="257358"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stroomsterkte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  <a:sym typeface="Symbol" panose="05050102010706020507" pitchFamily="18" charset="2"/>
                        </a:rPr>
                        <a:t>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ampère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A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648250530"/>
                  </a:ext>
                </a:extLst>
              </a:tr>
              <a:tr h="257358"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temperatuur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T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kelvin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K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2036780285"/>
                  </a:ext>
                </a:extLst>
              </a:tr>
              <a:tr h="257358"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hoeveelheid stof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n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mol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mol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3453320908"/>
                  </a:ext>
                </a:extLst>
              </a:tr>
              <a:tr h="257358"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lichtsterkte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  <a:sym typeface="Symbol" panose="05050102010706020507" pitchFamily="18" charset="2"/>
                        </a:rPr>
                        <a:t>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>
                          <a:effectLst/>
                        </a:rPr>
                        <a:t>candela</a:t>
                      </a:r>
                      <a:endParaRPr lang="nl-NL" sz="1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tc>
                  <a:txBody>
                    <a:bodyPr/>
                    <a:lstStyle/>
                    <a:p>
                      <a:r>
                        <a:rPr lang="nl-NL" sz="1700" dirty="0">
                          <a:effectLst/>
                        </a:rPr>
                        <a:t>cd</a:t>
                      </a:r>
                      <a:endParaRPr lang="nl-NL" sz="1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6" marR="95106" marT="0" marB="0"/>
                </a:tc>
                <a:extLst>
                  <a:ext uri="{0D108BD9-81ED-4DB2-BD59-A6C34878D82A}">
                    <a16:rowId xmlns:a16="http://schemas.microsoft.com/office/drawing/2014/main" val="2849845695"/>
                  </a:ext>
                </a:extLst>
              </a:tr>
            </a:tbl>
          </a:graphicData>
        </a:graphic>
      </p:graphicFrame>
      <p:sp>
        <p:nvSpPr>
          <p:cNvPr id="25" name="Rechthoek 24">
            <a:extLst>
              <a:ext uri="{FF2B5EF4-FFF2-40B4-BE49-F238E27FC236}">
                <a16:creationId xmlns:a16="http://schemas.microsoft.com/office/drawing/2014/main" id="{10BB04E9-DDC0-EE76-C54F-38CD62210629}"/>
              </a:ext>
            </a:extLst>
          </p:cNvPr>
          <p:cNvSpPr/>
          <p:nvPr/>
        </p:nvSpPr>
        <p:spPr>
          <a:xfrm>
            <a:off x="593374" y="1967953"/>
            <a:ext cx="9234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Basisgrootheden en basiseenheden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9B025D3B-5D0A-9658-968F-936DC7F97CC1}"/>
              </a:ext>
            </a:extLst>
          </p:cNvPr>
          <p:cNvSpPr txBox="1"/>
          <p:nvPr/>
        </p:nvSpPr>
        <p:spPr>
          <a:xfrm>
            <a:off x="689674" y="5420528"/>
            <a:ext cx="9694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B050"/>
                </a:solidFill>
                <a:latin typeface="Myriad Pro" panose="020B0503030403020204" pitchFamily="34" charset="0"/>
              </a:rPr>
              <a:t>Alle andere eenheden kunnen worden herleid tot een combinatie van basiseenheden.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</a:rPr>
              <a:t> 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</a:rPr>
              <a:t>VOORBEELD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</a:rPr>
              <a:t>   de eenheid van kracht is de newton en één newton is één kg m/s</a:t>
            </a:r>
            <a:r>
              <a:rPr lang="nl-NL" baseline="30000" dirty="0">
                <a:solidFill>
                  <a:srgbClr val="0070C0"/>
                </a:solidFill>
                <a:latin typeface="Myriad Pro" panose="020B0503030403020204" pitchFamily="34" charset="0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</a:rPr>
              <a:t>   </a:t>
            </a:r>
          </a:p>
        </p:txBody>
      </p:sp>
      <p:pic>
        <p:nvPicPr>
          <p:cNvPr id="4" name="Media5-converted">
            <a:hlinkClick r:id="" action="ppaction://media"/>
            <a:extLst>
              <a:ext uri="{FF2B5EF4-FFF2-40B4-BE49-F238E27FC236}">
                <a16:creationId xmlns:a16="http://schemas.microsoft.com/office/drawing/2014/main" id="{02BED95E-4868-0EF5-C408-BAA197AFA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9476" y="474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E783465-A31B-95ED-5DFF-ECA60CF5EAD2}"/>
              </a:ext>
            </a:extLst>
          </p:cNvPr>
          <p:cNvSpPr txBox="1"/>
          <p:nvPr/>
        </p:nvSpPr>
        <p:spPr>
          <a:xfrm>
            <a:off x="2739889" y="2293960"/>
            <a:ext cx="8350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Eé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meter is de afstand die licht in vacuüm aflegt in 1 / 299792458 seconde.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9E39926-9A65-1DFA-C355-0A394C146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74" y="3199133"/>
            <a:ext cx="1740553" cy="155204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F5226BC-B5E7-2D51-BFE6-3671BF7E18AB}"/>
              </a:ext>
            </a:extLst>
          </p:cNvPr>
          <p:cNvSpPr txBox="1"/>
          <p:nvPr/>
        </p:nvSpPr>
        <p:spPr>
          <a:xfrm>
            <a:off x="2739889" y="3583628"/>
            <a:ext cx="8590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Eé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seconde is 9.192.631.770 keer de trillingstijd van straling afkomstig van </a:t>
            </a:r>
          </a:p>
          <a:p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cesium-133 atoom.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fbeelding 10" descr="Afbeelding met object, tafel, glazen stolp, binnen&#10;&#10;Automatisch gegenereerde beschrijving">
            <a:extLst>
              <a:ext uri="{FF2B5EF4-FFF2-40B4-BE49-F238E27FC236}">
                <a16:creationId xmlns:a16="http://schemas.microsoft.com/office/drawing/2014/main" id="{EF7E8268-1710-8A4F-44EA-D9270948C9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24" y="5127310"/>
            <a:ext cx="1160452" cy="1171986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F49461A2-BAB1-2431-B418-1B7DEF25ECDD}"/>
              </a:ext>
            </a:extLst>
          </p:cNvPr>
          <p:cNvSpPr/>
          <p:nvPr/>
        </p:nvSpPr>
        <p:spPr>
          <a:xfrm>
            <a:off x="593374" y="350446"/>
            <a:ext cx="8236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Basisgrootheden en eenheden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BB05EF-6871-024D-45A4-225A6140949B}"/>
              </a:ext>
            </a:extLst>
          </p:cNvPr>
          <p:cNvSpPr txBox="1"/>
          <p:nvPr/>
        </p:nvSpPr>
        <p:spPr>
          <a:xfrm>
            <a:off x="593374" y="1084360"/>
            <a:ext cx="580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>
                <a:solidFill>
                  <a:srgbClr val="00B05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Internationaal stelsel van eenheden, de  SI-eenheden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7EF474B-5716-EAF7-1B32-41C9E306DEEF}"/>
              </a:ext>
            </a:extLst>
          </p:cNvPr>
          <p:cNvSpPr txBox="1"/>
          <p:nvPr/>
        </p:nvSpPr>
        <p:spPr>
          <a:xfrm>
            <a:off x="2343755" y="5334961"/>
            <a:ext cx="8590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680" indent="1270"/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Eé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kilogram is gebaseerd op de lichtsnelheid, de eenheid van tijd en de </a:t>
            </a:r>
          </a:p>
          <a:p>
            <a:pPr marL="360680" indent="1270"/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constante van Planck.  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 descr="Afbeelding met gereedschap&#10;&#10;Automatisch gegenereerde beschrijving">
            <a:extLst>
              <a:ext uri="{FF2B5EF4-FFF2-40B4-BE49-F238E27FC236}">
                <a16:creationId xmlns:a16="http://schemas.microsoft.com/office/drawing/2014/main" id="{42542111-EDF4-ABE5-7EFB-A42C89445B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18" y="1737760"/>
            <a:ext cx="1625874" cy="1393264"/>
          </a:xfrm>
          <a:prstGeom prst="rect">
            <a:avLst/>
          </a:prstGeom>
        </p:spPr>
      </p:pic>
      <p:pic>
        <p:nvPicPr>
          <p:cNvPr id="4" name="Media6-converted">
            <a:hlinkClick r:id="" action="ppaction://media"/>
            <a:extLst>
              <a:ext uri="{FF2B5EF4-FFF2-40B4-BE49-F238E27FC236}">
                <a16:creationId xmlns:a16="http://schemas.microsoft.com/office/drawing/2014/main" id="{F1DD2E7F-4A9E-6F96-9831-23C902C34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5987" y="474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26494F9-63F6-0F94-615D-1CD5B11D92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4" y="570590"/>
            <a:ext cx="9882933" cy="5128245"/>
          </a:xfrm>
          <a:prstGeom prst="rect">
            <a:avLst/>
          </a:prstGeom>
        </p:spPr>
      </p:pic>
      <p:pic>
        <p:nvPicPr>
          <p:cNvPr id="2" name="Media7-converted">
            <a:hlinkClick r:id="" action="ppaction://media"/>
            <a:extLst>
              <a:ext uri="{FF2B5EF4-FFF2-40B4-BE49-F238E27FC236}">
                <a16:creationId xmlns:a16="http://schemas.microsoft.com/office/drawing/2014/main" id="{65235B4B-7866-63BF-8185-2FE3BB4F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2196" y="63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D66F5F1-0821-3170-834C-7C13B197A5CD}"/>
              </a:ext>
            </a:extLst>
          </p:cNvPr>
          <p:cNvSpPr txBox="1"/>
          <p:nvPr/>
        </p:nvSpPr>
        <p:spPr>
          <a:xfrm>
            <a:off x="688623" y="1157046"/>
            <a:ext cx="1142948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Verschillende grootheden en eenheden mag je niet bij elkaar optellen.</a:t>
            </a:r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Je massa is 80 kilogram en je lengte is 2 meter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Je massa min je lengte is 78 ???  onzin.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Gelijke grootheden mag je alleen optellen als ze dezelfde eenheid hebben.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Je massa is 80 kilogram en je fiets is 20 kg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Je massa plus je fiets is 100 kg.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Grootheden mag je altijd met elkaar vermenigvuldigen of op elkaar delen.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Je massa is 80 kg en je lengte is 2 meter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Je massa gedeeld door je lengte is 40 kg per meter.</a:t>
            </a:r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b="1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800" b="1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Deel je grootheden met dezelfde eenheid op elkaar dan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heeft</a:t>
            </a:r>
            <a:r>
              <a:rPr lang="nl-NL" sz="1800" dirty="0">
                <a:solidFill>
                  <a:srgbClr val="0070C0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het antwoord geen eenheid.</a:t>
            </a: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Je lengte is 2 meter en je hand is 0,2 m lang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Je lichaam is 2 / 0,2  10 keer de lengte van je hand. </a:t>
            </a:r>
          </a:p>
          <a:p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dirty="0">
              <a:solidFill>
                <a:srgbClr val="0070C0"/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Notatie</a:t>
            </a:r>
            <a:endParaRPr lang="nl-NL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Snelheid in meter per seconde:    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m/s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of 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 s</a:t>
            </a:r>
            <a:r>
              <a:rPr lang="nl-NL" b="1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−1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Versnelling in meter per seconde kwadraat:    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m/</a:t>
            </a:r>
            <a:r>
              <a:rPr lang="nl-NL" b="1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nl-NL" b="1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of 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 s</a:t>
            </a:r>
            <a:r>
              <a:rPr lang="nl-NL" b="1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−2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soortelijke massa in kilogram per kubieke meter:    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nl-NL" b="1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nl-NL" b="1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of  </a:t>
            </a:r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kg m</a:t>
            </a:r>
            <a:r>
              <a:rPr lang="nl-NL" b="1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−3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3D0CD02-707F-AE21-0D1C-11B1F7A46E7F}"/>
              </a:ext>
            </a:extLst>
          </p:cNvPr>
          <p:cNvSpPr/>
          <p:nvPr/>
        </p:nvSpPr>
        <p:spPr>
          <a:xfrm>
            <a:off x="593374" y="350446"/>
            <a:ext cx="8236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Grootheden en eenheden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edia8-converted">
            <a:hlinkClick r:id="" action="ppaction://media"/>
            <a:extLst>
              <a:ext uri="{FF2B5EF4-FFF2-40B4-BE49-F238E27FC236}">
                <a16:creationId xmlns:a16="http://schemas.microsoft.com/office/drawing/2014/main" id="{CFCD6BEF-15A8-CF29-323D-7EE79C0F3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9026" y="387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7381D80-73A1-1F3D-A297-2BC954390F64}"/>
              </a:ext>
            </a:extLst>
          </p:cNvPr>
          <p:cNvSpPr txBox="1"/>
          <p:nvPr/>
        </p:nvSpPr>
        <p:spPr>
          <a:xfrm>
            <a:off x="593373" y="1261821"/>
            <a:ext cx="601036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 het omrekenen naar de andere eenheid </a:t>
            </a:r>
          </a:p>
          <a:p>
            <a:r>
              <a:rPr lang="nl-NL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gebruik je een verhoudingstabel. </a:t>
            </a:r>
          </a:p>
          <a:p>
            <a:pPr defTabSz="180000"/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180000"/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   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tankt 9 gallon benzine, hoeveel liter is dit?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één gallon is 3,78541 ∙10</a:t>
            </a:r>
            <a:r>
              <a:rPr lang="nl-NL" baseline="30000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nl-NL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nl-NL" baseline="30000" dirty="0" err="1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3,78541 liter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verhoudingstabel:  </a:t>
            </a:r>
            <a:r>
              <a:rPr lang="nl-NL" u="heavy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gallon		I		  1			I		9		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									   liter	 		</a:t>
            </a:r>
            <a:r>
              <a:rPr lang="nl-NL" u="sng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	3,78541	I	   x					   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x = 9 ∙ 3,78541 = 34 liter</a:t>
            </a:r>
          </a:p>
          <a:p>
            <a:pPr defTabSz="180000"/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VOORBEELD   </a:t>
            </a:r>
          </a:p>
          <a:p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bent 1,65 m lang, hoeveel inch is dit?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één inch is 2,54 cm 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0,0254 m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verhoudingstabel:  </a:t>
            </a:r>
            <a:r>
              <a:rPr lang="nl-NL" u="heavy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inch		I		  1		I		x		</a:t>
            </a:r>
          </a:p>
          <a:p>
            <a:pPr defTabSz="180000"/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									  meter	I	0,0254	I	1,65					    </a:t>
            </a:r>
          </a:p>
          <a:p>
            <a:pPr defTabSz="180000"/>
            <a:r>
              <a:rPr lang="nl-NL" b="1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3)</a:t>
            </a:r>
            <a:r>
              <a:rPr lang="nl-NL" dirty="0">
                <a:solidFill>
                  <a:srgbClr val="0070C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x = 64,96 = 65 inch</a:t>
            </a:r>
          </a:p>
          <a:p>
            <a:pPr defTabSz="180000"/>
            <a:endParaRPr lang="nl-NL" dirty="0">
              <a:solidFill>
                <a:srgbClr val="0070C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B35A60F-E118-555A-2AFE-0DDB6E974A9E}"/>
              </a:ext>
            </a:extLst>
          </p:cNvPr>
          <p:cNvSpPr/>
          <p:nvPr/>
        </p:nvSpPr>
        <p:spPr>
          <a:xfrm>
            <a:off x="593374" y="350446"/>
            <a:ext cx="8236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941F94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Eenheden omrekenen</a:t>
            </a:r>
            <a:endParaRPr lang="nl-NL" sz="36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67B672-B679-FC59-5ED6-23AC547CC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493" y="2535904"/>
            <a:ext cx="6010364" cy="3331496"/>
          </a:xfrm>
          <a:prstGeom prst="rect">
            <a:avLst/>
          </a:prstGeom>
        </p:spPr>
      </p:pic>
      <p:pic>
        <p:nvPicPr>
          <p:cNvPr id="5" name="Media9-converted">
            <a:hlinkClick r:id="" action="ppaction://media"/>
            <a:extLst>
              <a:ext uri="{FF2B5EF4-FFF2-40B4-BE49-F238E27FC236}">
                <a16:creationId xmlns:a16="http://schemas.microsoft.com/office/drawing/2014/main" id="{C510ED4C-1EEC-E1B7-4A36-3D5A2C5CF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2545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8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1535E45F056F49AF29B4F70D033B42" ma:contentTypeVersion="11" ma:contentTypeDescription="Een nieuw document maken." ma:contentTypeScope="" ma:versionID="b5385f54e06173420eafb5efe14145b1">
  <xsd:schema xmlns:xsd="http://www.w3.org/2001/XMLSchema" xmlns:xs="http://www.w3.org/2001/XMLSchema" xmlns:p="http://schemas.microsoft.com/office/2006/metadata/properties" xmlns:ns3="34d276f6-d37c-4359-b674-885f05d6ebbb" xmlns:ns4="554ec04f-64d7-49ca-a659-e50fb110b3e5" targetNamespace="http://schemas.microsoft.com/office/2006/metadata/properties" ma:root="true" ma:fieldsID="94b8011aeff3bcb2b33747c1c9fee7a2" ns3:_="" ns4:_="">
    <xsd:import namespace="34d276f6-d37c-4359-b674-885f05d6ebbb"/>
    <xsd:import namespace="554ec04f-64d7-49ca-a659-e50fb110b3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276f6-d37c-4359-b674-885f05d6eb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ec04f-64d7-49ca-a659-e50fb110b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C23E79-69E1-432E-9249-635E46F2F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d276f6-d37c-4359-b674-885f05d6ebbb"/>
    <ds:schemaRef ds:uri="554ec04f-64d7-49ca-a659-e50fb110b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D197D5-E64D-4FCD-8269-494114307B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51196F-A548-483F-9A29-71EFD2A1449F}">
  <ds:schemaRefs>
    <ds:schemaRef ds:uri="http://schemas.microsoft.com/office/2006/documentManagement/types"/>
    <ds:schemaRef ds:uri="http://purl.org/dc/elements/1.1/"/>
    <ds:schemaRef ds:uri="34d276f6-d37c-4359-b674-885f05d6ebbb"/>
    <ds:schemaRef ds:uri="http://schemas.microsoft.com/office/infopath/2007/PartnerControls"/>
    <ds:schemaRef ds:uri="http://schemas.microsoft.com/office/2006/metadata/properties"/>
    <ds:schemaRef ds:uri="http://purl.org/dc/dcmitype/"/>
    <ds:schemaRef ds:uri="554ec04f-64d7-49ca-a659-e50fb110b3e5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2538</Words>
  <Application>Microsoft Office PowerPoint</Application>
  <PresentationFormat>Breedbeeld</PresentationFormat>
  <Paragraphs>386</Paragraphs>
  <Slides>32</Slides>
  <Notes>0</Notes>
  <HiddenSlides>0</HiddenSlides>
  <MMClips>32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Myriad Pro</vt:lpstr>
      <vt:lpstr>Script12 BT</vt:lpstr>
      <vt:lpstr>Arial</vt:lpstr>
      <vt:lpstr>Calibri</vt:lpstr>
      <vt:lpstr>Symbol</vt:lpstr>
      <vt:lpstr>Calibri Light</vt:lpstr>
      <vt:lpstr>Kantoorthema</vt:lpstr>
      <vt:lpstr>Equation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Goossens,  A.</dc:creator>
  <cp:lastModifiedBy>Goossens,  A.</cp:lastModifiedBy>
  <cp:revision>41</cp:revision>
  <dcterms:created xsi:type="dcterms:W3CDTF">2021-04-09T13:12:19Z</dcterms:created>
  <dcterms:modified xsi:type="dcterms:W3CDTF">2026-02-02T16:06:09Z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0x0101009F1535E45F056F49AF29B4F70D033B42</vt:lpwstr>
  </property>
</Properties>
</file>